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40"/>
  </p:notesMasterIdLst>
  <p:handoutMasterIdLst>
    <p:handoutMasterId r:id="rId41"/>
  </p:handoutMasterIdLst>
  <p:sldIdLst>
    <p:sldId id="273" r:id="rId2"/>
    <p:sldId id="364" r:id="rId3"/>
    <p:sldId id="318" r:id="rId4"/>
    <p:sldId id="373" r:id="rId5"/>
    <p:sldId id="372" r:id="rId6"/>
    <p:sldId id="365" r:id="rId7"/>
    <p:sldId id="327" r:id="rId8"/>
    <p:sldId id="370" r:id="rId9"/>
    <p:sldId id="256" r:id="rId10"/>
    <p:sldId id="257" r:id="rId11"/>
    <p:sldId id="258" r:id="rId12"/>
    <p:sldId id="260" r:id="rId13"/>
    <p:sldId id="359" r:id="rId14"/>
    <p:sldId id="360" r:id="rId15"/>
    <p:sldId id="361" r:id="rId16"/>
    <p:sldId id="371" r:id="rId17"/>
    <p:sldId id="283" r:id="rId18"/>
    <p:sldId id="269" r:id="rId19"/>
    <p:sldId id="311" r:id="rId20"/>
    <p:sldId id="313" r:id="rId21"/>
    <p:sldId id="314" r:id="rId22"/>
    <p:sldId id="358" r:id="rId23"/>
    <p:sldId id="345" r:id="rId24"/>
    <p:sldId id="348" r:id="rId25"/>
    <p:sldId id="351" r:id="rId26"/>
    <p:sldId id="352" r:id="rId27"/>
    <p:sldId id="353" r:id="rId28"/>
    <p:sldId id="354" r:id="rId29"/>
    <p:sldId id="347" r:id="rId30"/>
    <p:sldId id="374" r:id="rId31"/>
    <p:sldId id="357" r:id="rId32"/>
    <p:sldId id="362" r:id="rId33"/>
    <p:sldId id="367" r:id="rId34"/>
    <p:sldId id="355" r:id="rId35"/>
    <p:sldId id="369" r:id="rId36"/>
    <p:sldId id="349" r:id="rId37"/>
    <p:sldId id="356" r:id="rId38"/>
    <p:sldId id="329"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0099"/>
    <a:srgbClr val="B2B2B2"/>
    <a:srgbClr val="DDDDD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51" autoAdjust="0"/>
  </p:normalViewPr>
  <p:slideViewPr>
    <p:cSldViewPr>
      <p:cViewPr varScale="1">
        <p:scale>
          <a:sx n="139" d="100"/>
          <a:sy n="139" d="100"/>
        </p:scale>
        <p:origin x="972"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733D524-BA6B-41D7-AF19-839B9499B4EC}"/>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r>
              <a:rPr lang="en-US"/>
              <a:t>ws ncaa</a:t>
            </a:r>
          </a:p>
        </p:txBody>
      </p:sp>
      <p:sp>
        <p:nvSpPr>
          <p:cNvPr id="69635" name="Rectangle 3">
            <a:extLst>
              <a:ext uri="{FF2B5EF4-FFF2-40B4-BE49-F238E27FC236}">
                <a16:creationId xmlns:a16="http://schemas.microsoft.com/office/drawing/2014/main" id="{87190BE1-B30D-4BE3-8A36-9DB2660FC0DB}"/>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69636" name="Rectangle 4">
            <a:extLst>
              <a:ext uri="{FF2B5EF4-FFF2-40B4-BE49-F238E27FC236}">
                <a16:creationId xmlns:a16="http://schemas.microsoft.com/office/drawing/2014/main" id="{F1D32F4C-D466-42AE-881E-21EE2B6FDE5C}"/>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69637" name="Rectangle 5">
            <a:extLst>
              <a:ext uri="{FF2B5EF4-FFF2-40B4-BE49-F238E27FC236}">
                <a16:creationId xmlns:a16="http://schemas.microsoft.com/office/drawing/2014/main" id="{0F47F949-4E40-4121-BD13-5C35512EB8A9}"/>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AE8A5534-A4D7-4B5A-BC76-0617A500281C}"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ws ncaa</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722BCFA-C414-4B88-B587-5CF379719607}" type="datetimeFigureOut">
              <a:rPr lang="en-US" smtClean="0"/>
              <a:t>2/24/2023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93E8E9D-F4B5-4E04-9787-9E7C499904EC}" type="slidenum">
              <a:rPr lang="en-US" smtClean="0"/>
              <a:t>‹#›</a:t>
            </a:fld>
            <a:endParaRPr lang="en-US"/>
          </a:p>
        </p:txBody>
      </p:sp>
    </p:spTree>
    <p:extLst>
      <p:ext uri="{BB962C8B-B14F-4D97-AF65-F5344CB8AC3E}">
        <p14:creationId xmlns:p14="http://schemas.microsoft.com/office/powerpoint/2010/main" val="340705830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5E66CD09-AD3C-47EA-B9DB-536B23B4615E}"/>
              </a:ext>
            </a:extLst>
          </p:cNvPr>
          <p:cNvGrpSpPr>
            <a:grpSpLocks/>
          </p:cNvGrpSpPr>
          <p:nvPr/>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996B08A3-F044-4A80-B110-D4F7DC8F0C48}"/>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69512287-3753-474E-9B04-5BDD913D9F93}"/>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 name="Freeform 17">
            <a:extLst>
              <a:ext uri="{FF2B5EF4-FFF2-40B4-BE49-F238E27FC236}">
                <a16:creationId xmlns:a16="http://schemas.microsoft.com/office/drawing/2014/main" id="{C932A8CA-E159-479E-8EE6-5A50379AB0C4}"/>
              </a:ext>
            </a:extLst>
          </p:cNvPr>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F6CB923-3E7F-4936-BEEA-6A5EE46BB8CE}"/>
              </a:ext>
            </a:extLst>
          </p:cNvPr>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2F2520DE-B976-4650-9E7A-02024A5E73C8}"/>
              </a:ext>
            </a:extLst>
          </p:cNvPr>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 name="Picture 2" descr="C:\Users\Administrator\Desktop\Pushpin Dev\Assets\pushpinLeft.png">
            <a:extLst>
              <a:ext uri="{FF2B5EF4-FFF2-40B4-BE49-F238E27FC236}">
                <a16:creationId xmlns:a16="http://schemas.microsoft.com/office/drawing/2014/main" id="{966D5530-7F22-49DE-A88E-6795A88FB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a:extLst>
              <a:ext uri="{FF2B5EF4-FFF2-40B4-BE49-F238E27FC236}">
                <a16:creationId xmlns:a16="http://schemas.microsoft.com/office/drawing/2014/main" id="{25E3EB22-95D2-42AE-9860-3C495CF0F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53CF7570-0849-45F0-B2C3-2EB56808740E}"/>
              </a:ext>
            </a:extLst>
          </p:cNvPr>
          <p:cNvSpPr>
            <a:spLocks noGrp="1"/>
          </p:cNvSpPr>
          <p:nvPr>
            <p:ph type="dt" sz="half" idx="10"/>
          </p:nvPr>
        </p:nvSpPr>
        <p:spPr>
          <a:xfrm>
            <a:off x="6770688" y="5357813"/>
            <a:ext cx="1214437" cy="365125"/>
          </a:xfrm>
        </p:spPr>
        <p:txBody>
          <a:bodyPr/>
          <a:lstStyle>
            <a:lvl1pPr>
              <a:defRPr/>
            </a:lvl1pPr>
          </a:lstStyle>
          <a:p>
            <a:pPr>
              <a:defRPr/>
            </a:pPr>
            <a:endParaRPr lang="en-US"/>
          </a:p>
        </p:txBody>
      </p:sp>
      <p:sp>
        <p:nvSpPr>
          <p:cNvPr id="13" name="Footer Placeholder 4">
            <a:extLst>
              <a:ext uri="{FF2B5EF4-FFF2-40B4-BE49-F238E27FC236}">
                <a16:creationId xmlns:a16="http://schemas.microsoft.com/office/drawing/2014/main" id="{9F813E60-C343-4259-A050-33A391C076FC}"/>
              </a:ext>
            </a:extLst>
          </p:cNvPr>
          <p:cNvSpPr>
            <a:spLocks noGrp="1"/>
          </p:cNvSpPr>
          <p:nvPr>
            <p:ph type="ftr" sz="quarter" idx="11"/>
          </p:nvPr>
        </p:nvSpPr>
        <p:spPr>
          <a:xfrm>
            <a:off x="1174750" y="5357813"/>
            <a:ext cx="5033963" cy="365125"/>
          </a:xfrm>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9C940428-6A27-475D-916B-FB66762A07B2}"/>
              </a:ext>
            </a:extLst>
          </p:cNvPr>
          <p:cNvSpPr>
            <a:spLocks noGrp="1"/>
          </p:cNvSpPr>
          <p:nvPr>
            <p:ph type="sldNum" sz="quarter" idx="12"/>
          </p:nvPr>
        </p:nvSpPr>
        <p:spPr>
          <a:xfrm>
            <a:off x="6213475" y="5357813"/>
            <a:ext cx="554038" cy="365125"/>
          </a:xfrm>
        </p:spPr>
        <p:txBody>
          <a:bodyPr/>
          <a:lstStyle>
            <a:lvl1pPr algn="ctr">
              <a:defRPr/>
            </a:lvl1pPr>
          </a:lstStyle>
          <a:p>
            <a:fld id="{69FE8C3E-3728-4D79-9170-DA40ED2370A4}" type="slidenum">
              <a:rPr lang="en-US" altLang="en-US"/>
              <a:pPr/>
              <a:t>‹#›</a:t>
            </a:fld>
            <a:endParaRPr lang="en-US" altLang="en-US"/>
          </a:p>
        </p:txBody>
      </p:sp>
    </p:spTree>
    <p:extLst>
      <p:ext uri="{BB962C8B-B14F-4D97-AF65-F5344CB8AC3E}">
        <p14:creationId xmlns:p14="http://schemas.microsoft.com/office/powerpoint/2010/main" val="18380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55707-55A2-492F-A929-79280978474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782D5F-A81B-4C1A-B572-04F2EF2CEC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7A97FE-9FBA-40AC-9C4F-2627133424C9}"/>
              </a:ext>
            </a:extLst>
          </p:cNvPr>
          <p:cNvSpPr>
            <a:spLocks noGrp="1"/>
          </p:cNvSpPr>
          <p:nvPr>
            <p:ph type="sldNum" sz="quarter" idx="12"/>
          </p:nvPr>
        </p:nvSpPr>
        <p:spPr/>
        <p:txBody>
          <a:bodyPr/>
          <a:lstStyle>
            <a:lvl1pPr>
              <a:defRPr/>
            </a:lvl1pPr>
          </a:lstStyle>
          <a:p>
            <a:fld id="{4474C3AD-F0A0-4AED-851B-AB3868FA5952}" type="slidenum">
              <a:rPr lang="en-US" altLang="en-US"/>
              <a:pPr/>
              <a:t>‹#›</a:t>
            </a:fld>
            <a:endParaRPr lang="en-US" altLang="en-US"/>
          </a:p>
        </p:txBody>
      </p:sp>
    </p:spTree>
    <p:extLst>
      <p:ext uri="{BB962C8B-B14F-4D97-AF65-F5344CB8AC3E}">
        <p14:creationId xmlns:p14="http://schemas.microsoft.com/office/powerpoint/2010/main" val="187684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32A28-891D-434F-AED2-FB1ABF09A49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1B50B88-98BC-4889-B940-AF2B4FE7F6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04C8F2-45AF-411B-B39E-22F65128CA22}"/>
              </a:ext>
            </a:extLst>
          </p:cNvPr>
          <p:cNvSpPr>
            <a:spLocks noGrp="1"/>
          </p:cNvSpPr>
          <p:nvPr>
            <p:ph type="sldNum" sz="quarter" idx="12"/>
          </p:nvPr>
        </p:nvSpPr>
        <p:spPr/>
        <p:txBody>
          <a:bodyPr/>
          <a:lstStyle>
            <a:lvl1pPr>
              <a:defRPr/>
            </a:lvl1pPr>
          </a:lstStyle>
          <a:p>
            <a:fld id="{8B95DEBD-3A99-4437-AECC-A7A1CDC53706}" type="slidenum">
              <a:rPr lang="en-US" altLang="en-US"/>
              <a:pPr/>
              <a:t>‹#›</a:t>
            </a:fld>
            <a:endParaRPr lang="en-US" altLang="en-US"/>
          </a:p>
        </p:txBody>
      </p:sp>
    </p:spTree>
    <p:extLst>
      <p:ext uri="{BB962C8B-B14F-4D97-AF65-F5344CB8AC3E}">
        <p14:creationId xmlns:p14="http://schemas.microsoft.com/office/powerpoint/2010/main" val="382639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6C9A3-40F5-4082-AAAD-FDA65FC7630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F19323-7563-465E-8A73-215D68E10D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323FA8-5F7C-4B86-8478-C98CD1EF02D8}"/>
              </a:ext>
            </a:extLst>
          </p:cNvPr>
          <p:cNvSpPr>
            <a:spLocks noGrp="1"/>
          </p:cNvSpPr>
          <p:nvPr>
            <p:ph type="sldNum" sz="quarter" idx="12"/>
          </p:nvPr>
        </p:nvSpPr>
        <p:spPr/>
        <p:txBody>
          <a:bodyPr/>
          <a:lstStyle>
            <a:lvl1pPr>
              <a:defRPr/>
            </a:lvl1pPr>
          </a:lstStyle>
          <a:p>
            <a:fld id="{7FB11917-82A0-40E5-93D2-99B68FE9F277}" type="slidenum">
              <a:rPr lang="en-US" altLang="en-US"/>
              <a:pPr/>
              <a:t>‹#›</a:t>
            </a:fld>
            <a:endParaRPr lang="en-US" altLang="en-US"/>
          </a:p>
        </p:txBody>
      </p:sp>
    </p:spTree>
    <p:extLst>
      <p:ext uri="{BB962C8B-B14F-4D97-AF65-F5344CB8AC3E}">
        <p14:creationId xmlns:p14="http://schemas.microsoft.com/office/powerpoint/2010/main" val="99646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629860-EFEE-4E69-B7D9-C38347B721B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F4EFA33-ADDD-426E-84A6-0558215F49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706F4B-3AA1-4B5D-9BE7-2F227D19B730}"/>
              </a:ext>
            </a:extLst>
          </p:cNvPr>
          <p:cNvSpPr>
            <a:spLocks noGrp="1"/>
          </p:cNvSpPr>
          <p:nvPr>
            <p:ph type="sldNum" sz="quarter" idx="12"/>
          </p:nvPr>
        </p:nvSpPr>
        <p:spPr/>
        <p:txBody>
          <a:bodyPr/>
          <a:lstStyle>
            <a:lvl1pPr>
              <a:defRPr/>
            </a:lvl1pPr>
          </a:lstStyle>
          <a:p>
            <a:fld id="{ABBFE7D0-D765-49C5-B1E8-9E73991830E0}" type="slidenum">
              <a:rPr lang="en-US" altLang="en-US"/>
              <a:pPr/>
              <a:t>‹#›</a:t>
            </a:fld>
            <a:endParaRPr lang="en-US" altLang="en-US"/>
          </a:p>
        </p:txBody>
      </p:sp>
    </p:spTree>
    <p:extLst>
      <p:ext uri="{BB962C8B-B14F-4D97-AF65-F5344CB8AC3E}">
        <p14:creationId xmlns:p14="http://schemas.microsoft.com/office/powerpoint/2010/main" val="6242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16D054A-F218-440D-817A-88741C866BEA}"/>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C7796A-DDA0-494D-8E12-C6174D117B6F}"/>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B722CD-6DF9-4879-98C8-3E97361320EF}"/>
              </a:ext>
            </a:extLst>
          </p:cNvPr>
          <p:cNvSpPr>
            <a:spLocks noGrp="1"/>
          </p:cNvSpPr>
          <p:nvPr>
            <p:ph type="sldNum" sz="quarter" idx="17"/>
          </p:nvPr>
        </p:nvSpPr>
        <p:spPr/>
        <p:txBody>
          <a:bodyPr/>
          <a:lstStyle>
            <a:lvl1pPr>
              <a:defRPr/>
            </a:lvl1pPr>
          </a:lstStyle>
          <a:p>
            <a:fld id="{8DB63760-E0F6-4772-962C-60A3A3937B6C}" type="slidenum">
              <a:rPr lang="en-US" altLang="en-US"/>
              <a:pPr/>
              <a:t>‹#›</a:t>
            </a:fld>
            <a:endParaRPr lang="en-US" altLang="en-US"/>
          </a:p>
        </p:txBody>
      </p:sp>
    </p:spTree>
    <p:extLst>
      <p:ext uri="{BB962C8B-B14F-4D97-AF65-F5344CB8AC3E}">
        <p14:creationId xmlns:p14="http://schemas.microsoft.com/office/powerpoint/2010/main" val="338673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677514E-71B9-443C-8CF9-82BC1AEFD932}"/>
              </a:ext>
            </a:extLst>
          </p:cNvPr>
          <p:cNvSpPr>
            <a:spLocks noGrp="1"/>
          </p:cNvSpPr>
          <p:nvPr>
            <p:ph type="dt" sz="half" idx="15"/>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677C5F6-950C-4854-AC47-8D752EC5E466}"/>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A7C40F1-7C3E-4EF7-A65B-D080841B6311}"/>
              </a:ext>
            </a:extLst>
          </p:cNvPr>
          <p:cNvSpPr>
            <a:spLocks noGrp="1"/>
          </p:cNvSpPr>
          <p:nvPr>
            <p:ph type="sldNum" sz="quarter" idx="17"/>
          </p:nvPr>
        </p:nvSpPr>
        <p:spPr/>
        <p:txBody>
          <a:bodyPr/>
          <a:lstStyle>
            <a:lvl1pPr>
              <a:defRPr/>
            </a:lvl1pPr>
          </a:lstStyle>
          <a:p>
            <a:fld id="{8B26EFD3-FA3F-4A52-B5C3-7FA49F4E66E1}" type="slidenum">
              <a:rPr lang="en-US" altLang="en-US"/>
              <a:pPr/>
              <a:t>‹#›</a:t>
            </a:fld>
            <a:endParaRPr lang="en-US" altLang="en-US"/>
          </a:p>
        </p:txBody>
      </p:sp>
    </p:spTree>
    <p:extLst>
      <p:ext uri="{BB962C8B-B14F-4D97-AF65-F5344CB8AC3E}">
        <p14:creationId xmlns:p14="http://schemas.microsoft.com/office/powerpoint/2010/main" val="334721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FDDA94C-C116-4411-8ED9-D5A82E5B4DC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D94E41A-2E91-47FA-AF98-BA1CBA927A5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F5E246E-421B-4A77-AB18-A748CFA65CE9}"/>
              </a:ext>
            </a:extLst>
          </p:cNvPr>
          <p:cNvSpPr>
            <a:spLocks noGrp="1"/>
          </p:cNvSpPr>
          <p:nvPr>
            <p:ph type="sldNum" sz="quarter" idx="12"/>
          </p:nvPr>
        </p:nvSpPr>
        <p:spPr/>
        <p:txBody>
          <a:bodyPr/>
          <a:lstStyle>
            <a:lvl1pPr>
              <a:defRPr/>
            </a:lvl1pPr>
          </a:lstStyle>
          <a:p>
            <a:fld id="{B6659D34-B349-4E3D-AAEB-6998D0278757}" type="slidenum">
              <a:rPr lang="en-US" altLang="en-US"/>
              <a:pPr/>
              <a:t>‹#›</a:t>
            </a:fld>
            <a:endParaRPr lang="en-US" altLang="en-US"/>
          </a:p>
        </p:txBody>
      </p:sp>
    </p:spTree>
    <p:extLst>
      <p:ext uri="{BB962C8B-B14F-4D97-AF65-F5344CB8AC3E}">
        <p14:creationId xmlns:p14="http://schemas.microsoft.com/office/powerpoint/2010/main" val="3495496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5EB4C9-B84F-418D-AD52-EAC5D9E9B0B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4B8B307-E88F-4965-9A12-449437497E5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16DF2DF-4750-4AE0-9F8E-B13E84C00219}"/>
              </a:ext>
            </a:extLst>
          </p:cNvPr>
          <p:cNvSpPr>
            <a:spLocks noGrp="1"/>
          </p:cNvSpPr>
          <p:nvPr>
            <p:ph type="sldNum" sz="quarter" idx="12"/>
          </p:nvPr>
        </p:nvSpPr>
        <p:spPr/>
        <p:txBody>
          <a:bodyPr/>
          <a:lstStyle>
            <a:lvl1pPr>
              <a:defRPr/>
            </a:lvl1pPr>
          </a:lstStyle>
          <a:p>
            <a:fld id="{3F6403EC-085F-4CD2-8519-863BD995F024}" type="slidenum">
              <a:rPr lang="en-US" altLang="en-US"/>
              <a:pPr/>
              <a:t>‹#›</a:t>
            </a:fld>
            <a:endParaRPr lang="en-US" altLang="en-US"/>
          </a:p>
        </p:txBody>
      </p:sp>
    </p:spTree>
    <p:extLst>
      <p:ext uri="{BB962C8B-B14F-4D97-AF65-F5344CB8AC3E}">
        <p14:creationId xmlns:p14="http://schemas.microsoft.com/office/powerpoint/2010/main" val="305864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id="{868B7547-4BCE-4CBA-BF08-471202835BC0}"/>
              </a:ext>
            </a:extLst>
          </p:cNvPr>
          <p:cNvGrpSpPr>
            <a:grpSpLocks/>
          </p:cNvGrpSpPr>
          <p:nvPr/>
        </p:nvGrpSpPr>
        <p:grpSpPr bwMode="auto">
          <a:xfrm>
            <a:off x="0" y="0"/>
            <a:ext cx="9144000" cy="6858000"/>
            <a:chOff x="0" y="0"/>
            <a:chExt cx="9144000" cy="6858000"/>
          </a:xfrm>
        </p:grpSpPr>
        <p:sp>
          <p:nvSpPr>
            <p:cNvPr id="6" name="Rectangle 5">
              <a:extLst>
                <a:ext uri="{FF2B5EF4-FFF2-40B4-BE49-F238E27FC236}">
                  <a16:creationId xmlns:a16="http://schemas.microsoft.com/office/drawing/2014/main" id="{B69C6061-15F5-47C3-8CE0-D8917DD041BF}"/>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68AF78CA-2103-413F-93A9-56B840DF6470}"/>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Freeform 17">
            <a:extLst>
              <a:ext uri="{FF2B5EF4-FFF2-40B4-BE49-F238E27FC236}">
                <a16:creationId xmlns:a16="http://schemas.microsoft.com/office/drawing/2014/main" id="{49B87E9F-2D26-4FDB-9306-98F90D397718}"/>
              </a:ext>
            </a:extLst>
          </p:cNvPr>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48AEB64B-FF9F-460C-BAEE-D4E2C133D13B}"/>
              </a:ext>
            </a:extLst>
          </p:cNvPr>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90EB3A85-FE60-49D7-9012-D66CAA4E65A7}"/>
              </a:ext>
            </a:extLst>
          </p:cNvPr>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20040321-D6F1-49ED-92D7-BF08AC7857B3}"/>
              </a:ext>
            </a:extLst>
          </p:cNvPr>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82E7D142-9C79-4C2E-83D0-BCAF21D6E710}"/>
              </a:ext>
            </a:extLst>
          </p:cNvPr>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 name="Picture 2" descr="C:\Users\Administrator\Desktop\Pushpin Dev\Assets\pushpinLeft.png">
            <a:extLst>
              <a:ext uri="{FF2B5EF4-FFF2-40B4-BE49-F238E27FC236}">
                <a16:creationId xmlns:a16="http://schemas.microsoft.com/office/drawing/2014/main" id="{F02EF3CE-C4C4-4B39-91FE-80D57EF52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id="{BD350476-D111-40CD-B013-7A7F8245D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a:extLst>
              <a:ext uri="{FF2B5EF4-FFF2-40B4-BE49-F238E27FC236}">
                <a16:creationId xmlns:a16="http://schemas.microsoft.com/office/drawing/2014/main" id="{52C5C037-07AC-460C-A19A-A8A2E794D61D}"/>
              </a:ext>
            </a:extLst>
          </p:cNvPr>
          <p:cNvSpPr>
            <a:spLocks noGrp="1"/>
          </p:cNvSpPr>
          <p:nvPr>
            <p:ph type="dt" sz="half" idx="10"/>
          </p:nvPr>
        </p:nvSpPr>
        <p:spPr>
          <a:xfrm rot="60000">
            <a:off x="6342063" y="5886450"/>
            <a:ext cx="1212850" cy="365125"/>
          </a:xfrm>
        </p:spPr>
        <p:txBody>
          <a:bodyPr/>
          <a:lstStyle>
            <a:lvl1pPr>
              <a:defRPr/>
            </a:lvl1pPr>
          </a:lstStyle>
          <a:p>
            <a:pPr>
              <a:defRPr/>
            </a:pPr>
            <a:endParaRPr lang="en-US"/>
          </a:p>
        </p:txBody>
      </p:sp>
      <p:sp>
        <p:nvSpPr>
          <p:cNvPr id="16" name="Footer Placeholder 5">
            <a:extLst>
              <a:ext uri="{FF2B5EF4-FFF2-40B4-BE49-F238E27FC236}">
                <a16:creationId xmlns:a16="http://schemas.microsoft.com/office/drawing/2014/main" id="{F3E2CF40-91C8-4B8F-B74C-759D5FE25A3D}"/>
              </a:ext>
            </a:extLst>
          </p:cNvPr>
          <p:cNvSpPr>
            <a:spLocks noGrp="1"/>
          </p:cNvSpPr>
          <p:nvPr>
            <p:ph type="ftr" sz="quarter" idx="11"/>
          </p:nvPr>
        </p:nvSpPr>
        <p:spPr>
          <a:xfrm rot="21540000">
            <a:off x="914400" y="5829300"/>
            <a:ext cx="3522663" cy="365125"/>
          </a:xfrm>
        </p:spPr>
        <p:txBody>
          <a:bodyPr/>
          <a:lstStyle>
            <a:lvl1pPr>
              <a:defRPr/>
            </a:lvl1pPr>
          </a:lstStyle>
          <a:p>
            <a:pPr>
              <a:defRPr/>
            </a:pPr>
            <a:endParaRPr lang="en-US"/>
          </a:p>
        </p:txBody>
      </p:sp>
      <p:sp>
        <p:nvSpPr>
          <p:cNvPr id="17" name="Slide Number Placeholder 6">
            <a:extLst>
              <a:ext uri="{FF2B5EF4-FFF2-40B4-BE49-F238E27FC236}">
                <a16:creationId xmlns:a16="http://schemas.microsoft.com/office/drawing/2014/main" id="{835B1524-988E-4F69-9FD2-A6C47D52DBAD}"/>
              </a:ext>
            </a:extLst>
          </p:cNvPr>
          <p:cNvSpPr>
            <a:spLocks noGrp="1"/>
          </p:cNvSpPr>
          <p:nvPr>
            <p:ph type="sldNum" sz="quarter" idx="12"/>
          </p:nvPr>
        </p:nvSpPr>
        <p:spPr>
          <a:xfrm rot="60000">
            <a:off x="7558088" y="5897563"/>
            <a:ext cx="554037" cy="365125"/>
          </a:xfrm>
        </p:spPr>
        <p:txBody>
          <a:bodyPr/>
          <a:lstStyle>
            <a:lvl1pPr>
              <a:defRPr/>
            </a:lvl1pPr>
          </a:lstStyle>
          <a:p>
            <a:fld id="{D5372A86-B888-4650-B0B5-3BDB331D4BE0}" type="slidenum">
              <a:rPr lang="en-US" altLang="en-US"/>
              <a:pPr/>
              <a:t>‹#›</a:t>
            </a:fld>
            <a:endParaRPr lang="en-US" altLang="en-US"/>
          </a:p>
        </p:txBody>
      </p:sp>
    </p:spTree>
    <p:extLst>
      <p:ext uri="{BB962C8B-B14F-4D97-AF65-F5344CB8AC3E}">
        <p14:creationId xmlns:p14="http://schemas.microsoft.com/office/powerpoint/2010/main" val="226862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id="{2EBFB029-79C5-4BA1-8BFD-F29FE20BECE2}"/>
              </a:ext>
            </a:extLst>
          </p:cNvPr>
          <p:cNvGrpSpPr>
            <a:grpSpLocks/>
          </p:cNvGrpSpPr>
          <p:nvPr/>
        </p:nvGrpSpPr>
        <p:grpSpPr bwMode="auto">
          <a:xfrm>
            <a:off x="0" y="0"/>
            <a:ext cx="9144000" cy="6858000"/>
            <a:chOff x="0" y="0"/>
            <a:chExt cx="9144000" cy="6858000"/>
          </a:xfrm>
        </p:grpSpPr>
        <p:sp>
          <p:nvSpPr>
            <p:cNvPr id="6" name="Rectangle 5">
              <a:extLst>
                <a:ext uri="{FF2B5EF4-FFF2-40B4-BE49-F238E27FC236}">
                  <a16:creationId xmlns:a16="http://schemas.microsoft.com/office/drawing/2014/main" id="{610AFECA-B7AA-4646-A803-6A859E23786F}"/>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9CE3F784-FABE-4154-B261-C2BF5AD9532F}"/>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Freeform 17">
            <a:extLst>
              <a:ext uri="{FF2B5EF4-FFF2-40B4-BE49-F238E27FC236}">
                <a16:creationId xmlns:a16="http://schemas.microsoft.com/office/drawing/2014/main" id="{C51DA0C7-AAFA-4521-B424-A21AE346698E}"/>
              </a:ext>
            </a:extLst>
          </p:cNvPr>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B9B56AB7-FA8A-436C-8706-87675787CEC1}"/>
              </a:ext>
            </a:extLst>
          </p:cNvPr>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97BFEA9B-3666-486F-9AD1-E59854557B82}"/>
              </a:ext>
            </a:extLst>
          </p:cNvPr>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F6B2E9A7-BC0B-44D9-BD82-7D084B49F5F6}"/>
              </a:ext>
            </a:extLst>
          </p:cNvPr>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5AFC5737-527F-4A2B-8530-6CE7BCD8BFE8}"/>
              </a:ext>
            </a:extLst>
          </p:cNvPr>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 name="Picture 2" descr="C:\Users\Administrator\Desktop\Pushpin Dev\Assets\pushpinLeft.png">
            <a:extLst>
              <a:ext uri="{FF2B5EF4-FFF2-40B4-BE49-F238E27FC236}">
                <a16:creationId xmlns:a16="http://schemas.microsoft.com/office/drawing/2014/main" id="{2AADDCC8-433E-41B4-97C2-DA1CAADFC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id="{5653273B-EFC4-41A6-834B-4E598F0A0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a:extLst>
              <a:ext uri="{FF2B5EF4-FFF2-40B4-BE49-F238E27FC236}">
                <a16:creationId xmlns:a16="http://schemas.microsoft.com/office/drawing/2014/main" id="{0248D8E5-97F6-4E3C-81B5-8103E6117735}"/>
              </a:ext>
            </a:extLst>
          </p:cNvPr>
          <p:cNvSpPr>
            <a:spLocks noGrp="1"/>
          </p:cNvSpPr>
          <p:nvPr>
            <p:ph type="dt" sz="half" idx="10"/>
          </p:nvPr>
        </p:nvSpPr>
        <p:spPr>
          <a:xfrm rot="60000">
            <a:off x="6345238" y="5888038"/>
            <a:ext cx="1214437" cy="365125"/>
          </a:xfrm>
        </p:spPr>
        <p:txBody>
          <a:bodyPr/>
          <a:lstStyle>
            <a:lvl1pPr>
              <a:defRPr/>
            </a:lvl1pPr>
          </a:lstStyle>
          <a:p>
            <a:pPr>
              <a:defRPr/>
            </a:pPr>
            <a:endParaRPr lang="en-US"/>
          </a:p>
        </p:txBody>
      </p:sp>
      <p:sp>
        <p:nvSpPr>
          <p:cNvPr id="16" name="Footer Placeholder 5">
            <a:extLst>
              <a:ext uri="{FF2B5EF4-FFF2-40B4-BE49-F238E27FC236}">
                <a16:creationId xmlns:a16="http://schemas.microsoft.com/office/drawing/2014/main" id="{55680AD3-946A-4692-B9CE-694C86F87CA9}"/>
              </a:ext>
            </a:extLst>
          </p:cNvPr>
          <p:cNvSpPr>
            <a:spLocks noGrp="1"/>
          </p:cNvSpPr>
          <p:nvPr>
            <p:ph type="ftr" sz="quarter" idx="11"/>
          </p:nvPr>
        </p:nvSpPr>
        <p:spPr>
          <a:xfrm rot="21540000">
            <a:off x="914400" y="5830888"/>
            <a:ext cx="3319463" cy="365125"/>
          </a:xfrm>
        </p:spPr>
        <p:txBody>
          <a:bodyPr/>
          <a:lstStyle>
            <a:lvl1pPr>
              <a:defRPr/>
            </a:lvl1pPr>
          </a:lstStyle>
          <a:p>
            <a:pPr>
              <a:defRPr/>
            </a:pPr>
            <a:endParaRPr lang="en-US"/>
          </a:p>
        </p:txBody>
      </p:sp>
      <p:sp>
        <p:nvSpPr>
          <p:cNvPr id="17" name="Slide Number Placeholder 6">
            <a:extLst>
              <a:ext uri="{FF2B5EF4-FFF2-40B4-BE49-F238E27FC236}">
                <a16:creationId xmlns:a16="http://schemas.microsoft.com/office/drawing/2014/main" id="{50731D86-1EE8-4AF3-A04F-75A051CC2E22}"/>
              </a:ext>
            </a:extLst>
          </p:cNvPr>
          <p:cNvSpPr>
            <a:spLocks noGrp="1"/>
          </p:cNvSpPr>
          <p:nvPr>
            <p:ph type="sldNum" sz="quarter" idx="12"/>
          </p:nvPr>
        </p:nvSpPr>
        <p:spPr>
          <a:xfrm rot="60000">
            <a:off x="7562850" y="5900738"/>
            <a:ext cx="554038" cy="365125"/>
          </a:xfrm>
        </p:spPr>
        <p:txBody>
          <a:bodyPr/>
          <a:lstStyle>
            <a:lvl1pPr>
              <a:defRPr/>
            </a:lvl1pPr>
          </a:lstStyle>
          <a:p>
            <a:fld id="{CDA72DB0-916D-45E2-8F41-325BD4452956}" type="slidenum">
              <a:rPr lang="en-US" altLang="en-US"/>
              <a:pPr/>
              <a:t>‹#›</a:t>
            </a:fld>
            <a:endParaRPr lang="en-US" altLang="en-US"/>
          </a:p>
        </p:txBody>
      </p:sp>
    </p:spTree>
    <p:extLst>
      <p:ext uri="{BB962C8B-B14F-4D97-AF65-F5344CB8AC3E}">
        <p14:creationId xmlns:p14="http://schemas.microsoft.com/office/powerpoint/2010/main" val="386950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15">
            <a:extLst>
              <a:ext uri="{FF2B5EF4-FFF2-40B4-BE49-F238E27FC236}">
                <a16:creationId xmlns:a16="http://schemas.microsoft.com/office/drawing/2014/main" id="{3D31E310-D7D8-45D3-8E66-680835C4C359}"/>
              </a:ext>
            </a:extLst>
          </p:cNvPr>
          <p:cNvGrpSpPr>
            <a:grpSpLocks/>
          </p:cNvGrpSpPr>
          <p:nvPr/>
        </p:nvGrpSpPr>
        <p:grpSpPr bwMode="auto">
          <a:xfrm>
            <a:off x="0" y="0"/>
            <a:ext cx="9144000" cy="6858000"/>
            <a:chOff x="0" y="0"/>
            <a:chExt cx="9144000" cy="6858000"/>
          </a:xfrm>
        </p:grpSpPr>
        <p:sp>
          <p:nvSpPr>
            <p:cNvPr id="8" name="Rectangle 7">
              <a:extLst>
                <a:ext uri="{FF2B5EF4-FFF2-40B4-BE49-F238E27FC236}">
                  <a16:creationId xmlns:a16="http://schemas.microsoft.com/office/drawing/2014/main" id="{732C1426-F112-41DD-AB5B-95219CE108B3}"/>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5E2F4941-B437-4DE1-B7AC-3B62E5740FC9}"/>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 name="Freeform 9">
            <a:extLst>
              <a:ext uri="{FF2B5EF4-FFF2-40B4-BE49-F238E27FC236}">
                <a16:creationId xmlns:a16="http://schemas.microsoft.com/office/drawing/2014/main" id="{4DB5171A-8CC3-4B5A-A0EE-EB104D0A4E8D}"/>
              </a:ext>
            </a:extLst>
          </p:cNvPr>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DF90EE16-F128-4589-9E16-523512A561D8}"/>
              </a:ext>
            </a:extLst>
          </p:cNvPr>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38403EB6-2C96-47AE-B3EC-D5862F032283}"/>
              </a:ext>
            </a:extLst>
          </p:cNvPr>
          <p:cNvSpPr/>
          <p:nvPr/>
        </p:nvSpPr>
        <p:spPr>
          <a:xfrm>
            <a:off x="731838" y="576263"/>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32" name="Picture 2" descr="C:\Users\Administrator\Desktop\Pushpin Dev\Assets\pushpinLeft.png">
            <a:extLst>
              <a:ext uri="{FF2B5EF4-FFF2-40B4-BE49-F238E27FC236}">
                <a16:creationId xmlns:a16="http://schemas.microsoft.com/office/drawing/2014/main" id="{59B7F00B-B8F0-4632-9D6A-3ED2B77D2AB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C:\Users\Administrator\Desktop\Pushpin Dev\Assets\pushpinLeft.png">
            <a:extLst>
              <a:ext uri="{FF2B5EF4-FFF2-40B4-BE49-F238E27FC236}">
                <a16:creationId xmlns:a16="http://schemas.microsoft.com/office/drawing/2014/main" id="{AD9F9A1B-E183-4E82-B1C0-17628BF1AF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a:extLst>
              <a:ext uri="{FF2B5EF4-FFF2-40B4-BE49-F238E27FC236}">
                <a16:creationId xmlns:a16="http://schemas.microsoft.com/office/drawing/2014/main" id="{2535C88E-E0E4-4CBB-A022-0CC89123BA82}"/>
              </a:ext>
            </a:extLst>
          </p:cNvPr>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5" name="Text Placeholder 2">
            <a:extLst>
              <a:ext uri="{FF2B5EF4-FFF2-40B4-BE49-F238E27FC236}">
                <a16:creationId xmlns:a16="http://schemas.microsoft.com/office/drawing/2014/main" id="{7A215242-0A6D-4BD9-98CD-AF995878E99D}"/>
              </a:ext>
            </a:extLst>
          </p:cNvPr>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69B31F1-985D-47EE-90AD-6AF8731B75A2}"/>
              </a:ext>
            </a:extLst>
          </p:cNvPr>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eaLnBrk="1" hangingPunct="1">
              <a:defRPr sz="1200">
                <a:solidFill>
                  <a:schemeClr val="tx2"/>
                </a:solidFill>
                <a:latin typeface="Rage Italic" pitchFamily="66" charset="0"/>
              </a:defRPr>
            </a:lvl1pPr>
          </a:lstStyle>
          <a:p>
            <a:pPr>
              <a:defRPr/>
            </a:pPr>
            <a:endParaRPr lang="en-US"/>
          </a:p>
        </p:txBody>
      </p:sp>
      <p:sp>
        <p:nvSpPr>
          <p:cNvPr id="5" name="Footer Placeholder 4">
            <a:extLst>
              <a:ext uri="{FF2B5EF4-FFF2-40B4-BE49-F238E27FC236}">
                <a16:creationId xmlns:a16="http://schemas.microsoft.com/office/drawing/2014/main" id="{068DC79A-C3B0-4A42-A6A0-AE6AB6BD7D3F}"/>
              </a:ext>
            </a:extLst>
          </p:cNvPr>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eaLnBrk="1" hangingPunct="1">
              <a:defRPr sz="1400">
                <a:solidFill>
                  <a:schemeClr val="tx2"/>
                </a:solidFill>
                <a:latin typeface="Rage Italic" pitchFamily="66" charset="0"/>
              </a:defRPr>
            </a:lvl1pPr>
          </a:lstStyle>
          <a:p>
            <a:pPr>
              <a:defRPr/>
            </a:pPr>
            <a:endParaRPr lang="en-US"/>
          </a:p>
        </p:txBody>
      </p:sp>
      <p:sp>
        <p:nvSpPr>
          <p:cNvPr id="6" name="Slide Number Placeholder 5">
            <a:extLst>
              <a:ext uri="{FF2B5EF4-FFF2-40B4-BE49-F238E27FC236}">
                <a16:creationId xmlns:a16="http://schemas.microsoft.com/office/drawing/2014/main" id="{543E328B-8A86-4E8A-A7DB-DAA7EFAB26CD}"/>
              </a:ext>
            </a:extLst>
          </p:cNvPr>
          <p:cNvSpPr>
            <a:spLocks noGrp="1"/>
          </p:cNvSpPr>
          <p:nvPr>
            <p:ph type="sldNum" sz="quarter" idx="4"/>
          </p:nvPr>
        </p:nvSpPr>
        <p:spPr>
          <a:xfrm>
            <a:off x="7670800" y="5808663"/>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Rage Italic" panose="03070502040507070304" pitchFamily="66" charset="0"/>
              </a:defRPr>
            </a:lvl1pPr>
          </a:lstStyle>
          <a:p>
            <a:fld id="{DC596978-4967-4E92-BE87-A94E94F2D2E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62" r:id="rId1"/>
    <p:sldLayoutId id="2147483954" r:id="rId2"/>
    <p:sldLayoutId id="2147483955" r:id="rId3"/>
    <p:sldLayoutId id="2147483956" r:id="rId4"/>
    <p:sldLayoutId id="2147483957" r:id="rId5"/>
    <p:sldLayoutId id="2147483958" r:id="rId6"/>
    <p:sldLayoutId id="2147483959" r:id="rId7"/>
    <p:sldLayoutId id="2147483963" r:id="rId8"/>
    <p:sldLayoutId id="2147483964" r:id="rId9"/>
    <p:sldLayoutId id="2147483960" r:id="rId10"/>
    <p:sldLayoutId id="21474839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College_football" TargetMode="External"/><Relationship Id="rId13" Type="http://schemas.openxmlformats.org/officeDocument/2006/relationships/hyperlink" Target="http://en.wikipedia.org/wiki/College_rowing_(United_States)" TargetMode="External"/><Relationship Id="rId18" Type="http://schemas.openxmlformats.org/officeDocument/2006/relationships/hyperlink" Target="http://en.wikipedia.org/wiki/Softball" TargetMode="External"/><Relationship Id="rId3" Type="http://schemas.openxmlformats.org/officeDocument/2006/relationships/hyperlink" Target="http://en.wikipedia.org/wiki/Basketball" TargetMode="External"/><Relationship Id="rId21" Type="http://schemas.openxmlformats.org/officeDocument/2006/relationships/hyperlink" Target="http://en.wikipedia.org/wiki/Tennis" TargetMode="External"/><Relationship Id="rId7" Type="http://schemas.openxmlformats.org/officeDocument/2006/relationships/hyperlink" Target="http://en.wikipedia.org/wiki/Field_hockey" TargetMode="External"/><Relationship Id="rId12" Type="http://schemas.openxmlformats.org/officeDocument/2006/relationships/hyperlink" Target="http://en.wikipedia.org/wiki/College_lacrosse" TargetMode="External"/><Relationship Id="rId17" Type="http://schemas.openxmlformats.org/officeDocument/2006/relationships/hyperlink" Target="http://en.wikipedia.org/wiki/College_soccer" TargetMode="External"/><Relationship Id="rId2" Type="http://schemas.openxmlformats.org/officeDocument/2006/relationships/hyperlink" Target="http://en.wikipedia.org/wiki/College_baseball" TargetMode="External"/><Relationship Id="rId16" Type="http://schemas.openxmlformats.org/officeDocument/2006/relationships/hyperlink" Target="http://en.wikipedia.org/wiki/Alpine_skiing" TargetMode="External"/><Relationship Id="rId20" Type="http://schemas.openxmlformats.org/officeDocument/2006/relationships/hyperlink" Target="http://en.wikipedia.org/wiki/Diving" TargetMode="External"/><Relationship Id="rId1" Type="http://schemas.openxmlformats.org/officeDocument/2006/relationships/slideLayout" Target="../slideLayouts/slideLayout7.xml"/><Relationship Id="rId6" Type="http://schemas.openxmlformats.org/officeDocument/2006/relationships/hyperlink" Target="http://en.wikipedia.org/wiki/Track_and_field" TargetMode="External"/><Relationship Id="rId11" Type="http://schemas.openxmlformats.org/officeDocument/2006/relationships/hyperlink" Target="http://en.wikipedia.org/wiki/College_ice_hockey" TargetMode="External"/><Relationship Id="rId24" Type="http://schemas.openxmlformats.org/officeDocument/2006/relationships/hyperlink" Target="http://en.wikipedia.org/wiki/Collegiate_wrestling" TargetMode="External"/><Relationship Id="rId5" Type="http://schemas.openxmlformats.org/officeDocument/2006/relationships/hyperlink" Target="http://en.wikipedia.org/wiki/Cross_country_running" TargetMode="External"/><Relationship Id="rId15" Type="http://schemas.openxmlformats.org/officeDocument/2006/relationships/hyperlink" Target="http://en.wikipedia.org/wiki/Beach_volleyball" TargetMode="External"/><Relationship Id="rId23" Type="http://schemas.openxmlformats.org/officeDocument/2006/relationships/hyperlink" Target="http://en.wikipedia.org/wiki/Water_polo" TargetMode="External"/><Relationship Id="rId10" Type="http://schemas.openxmlformats.org/officeDocument/2006/relationships/hyperlink" Target="http://en.wikipedia.org/wiki/Artistic_gymnastics" TargetMode="External"/><Relationship Id="rId19" Type="http://schemas.openxmlformats.org/officeDocument/2006/relationships/hyperlink" Target="http://en.wikipedia.org/wiki/Swimming_(sport)" TargetMode="External"/><Relationship Id="rId4" Type="http://schemas.openxmlformats.org/officeDocument/2006/relationships/hyperlink" Target="http://en.wikipedia.org/wiki/Ten-pin_bowling" TargetMode="External"/><Relationship Id="rId9" Type="http://schemas.openxmlformats.org/officeDocument/2006/relationships/hyperlink" Target="http://en.wikipedia.org/wiki/Golf" TargetMode="External"/><Relationship Id="rId14" Type="http://schemas.openxmlformats.org/officeDocument/2006/relationships/hyperlink" Target="http://en.wikipedia.org/wiki/Women's_rugby_union" TargetMode="External"/><Relationship Id="rId22" Type="http://schemas.openxmlformats.org/officeDocument/2006/relationships/hyperlink" Target="http://en.wikipedia.org/wiki/Volleybal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1026">
            <a:extLst>
              <a:ext uri="{FF2B5EF4-FFF2-40B4-BE49-F238E27FC236}">
                <a16:creationId xmlns:a16="http://schemas.microsoft.com/office/drawing/2014/main" id="{62E76374-8151-44BA-9026-0287CB263081}"/>
              </a:ext>
            </a:extLst>
          </p:cNvPr>
          <p:cNvSpPr>
            <a:spLocks noGrp="1" noChangeArrowheads="1" noChangeShapeType="1" noTextEdit="1"/>
          </p:cNvSpPr>
          <p:nvPr>
            <p:ph type="title" idx="4294967295"/>
          </p:nvPr>
        </p:nvSpPr>
        <p:spPr bwMode="auto">
          <a:xfrm>
            <a:off x="852488" y="1066800"/>
            <a:ext cx="5818187" cy="2667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65"/>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miter lim="800000"/>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Kelly </a:t>
            </a:r>
            <a:r>
              <a:rPr kumimoji="0" lang="en-US" sz="3600" b="0" i="0" u="none" strike="noStrike" kern="10" cap="none" spc="0" normalizeH="0" baseline="0" noProof="0" dirty="0" err="1">
                <a:ln w="19050">
                  <a:solidFill>
                    <a:srgbClr val="B2B2B2"/>
                  </a:solidFill>
                  <a:miter lim="800000"/>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Cruttenden</a:t>
            </a:r>
            <a:endParaRPr kumimoji="0" lang="en-US" sz="3600" b="0" i="0" u="none" strike="noStrike" kern="10" cap="none" spc="0" normalizeH="0" baseline="0" noProof="0" dirty="0">
              <a:ln w="19050">
                <a:solidFill>
                  <a:srgbClr val="B2B2B2"/>
                </a:solidFill>
                <a:miter lim="800000"/>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miter lim="800000"/>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Associate Athletic Director for Compliance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miter lim="800000"/>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University at Buffalo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miter lim="800000"/>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Division of Athletics</a:t>
            </a:r>
          </a:p>
        </p:txBody>
      </p:sp>
      <p:sp>
        <p:nvSpPr>
          <p:cNvPr id="6147" name="AutoShape 1042" descr="data:image/jpg;base64,/9j/4AAQSkZJRgABAQAAAQABAAD/2wCEAAkGBhQSEBUUEhQUFBQWFxkYFRgXGBQWFxYUGBgXFxUVGhcXHCYfFxojGhYUIjEgLycqLCwsFR4xNjAqNSYrLCkBCQoKDgwOGg8PGjUfHx8pMCwpLCkqLCkpKSwsLikpKS0pKSwvLCksLCwpKSwpKSkpLCwsLCwsKSwsKSkpLCksLP/AABEIAGkAoAMBIgACEQEDEQH/xAAcAAABBAMBAAAAAAAAAAAAAAAGAQMFBwACBAj/xABJEAABAgQCBAgLBQYEBwAAAAABAgMABBEhEjEFBkFRBxNUYXGBkrEUFiIyQnKRocHR4SNSU4KyFSVzosLwM0NigyQ0RGOTw/H/xAAaAQACAwEBAAAAAAAAAAAAAAAAAQIDBQQG/8QAMBEAAgECBQIEBQMFAAAAAAAAAAECAxIREyFBUQShIjFx4QUWU2GRFFKxBhUyM4H/2gAMAwEAAhEDEQA/AM1X1VlXJKXWuXaUpTYKlEXJ3m8Sg1Mk+TM9n6xtqY6PAJYf9pPtvE8kRqVKsrnruY8pSxepADUyT5Mz2T84XxLk+TM9n6wQYIUIiGbPnuQulyD3iXJ8lZ7P1jPEuT5Mz2frBFgjMEGbPnuO6XIO+JknyVns/WF8S5PkrPZ+sEHFwpbgzJ89wulyD/iXJ8mZ7P1hPEyT5Kz2frBCEQvFws2fPcLpcg8NS5PkrPZ+sZ4lyfJWez9YIeLjMEGbPnuO58g6NS5PkrPZ+sbDUuS5Kz2frBAG42CIM2fPcLnyD3iVJclZ7P1jPEqS5Kz2T84IMELggzJ89wufIPeJclyVns/WM8SpLkrPZ+sEQbjC3Bmz57hi+QcOpUlyVns/WIrWrVOVbkphaJdpKktqKSBcG1xeDfBEJroj93TX8FXwidOpO5a7koyeK1I/Uon9nsXtxYrzi5FPfXoicYmqkBIvszAAI98B2qiyqUZC6hKW0Uw3Ua1pzJAxc+fNBdoxggDDhpXnJPMQTYxy1JeN+pbOOrJNKI2DcbMtK9KnPD1BWlRU5ZQYlNoxxcKG46QiNXCEipIA3k0HtMFwW4jIajC3EZP64yjPnOhR3Iqs+63viWlHw42laa0WkKFc6KFR3xB1YrcsVGb2NeLjA3D6yAKkgDeSAPfETOa1yrVcTyCRsTVR/lsIeZHkWVLgkOLjXi4dadSoVSoGu417ocKIWZHkbpSWxz8XChuH8EYEQ7kRsYxxcLxcP4IzBDxC0YwRhRD+CMKIeIsDnCIhNeEfu2b/AIKvhBFgiE16T+7Jv+Cr4RZTfjXqOK1QKauPMt6Pl1KdaQrigaXKq3NSkVvl9ISa18bbJwVcO+hSCdhoamtor2QngG20nOgpUG9za0baTnylvNINPJ8kmvRs2xm1qzzmsN2aKophoOEWZWoBGFIKhW1TQm4qdnv54PQ874QSUtqo3bzk4QpRBoSCb4BXoEebWp9xS01WqmIc20bBB23pZ0KqHXAaAWWrKpO/nMUV6sqeB3UOjU0y4lTq6Xb7Kx/UBAnpfQCMKnHVzISkFRKi05QAVJ84bBAqjWiZGTznWa98Qmt2u8wWeIU6SHPOFE1wg5VA2nuimnWlUkok59GqUbjjTpPjFEDzRWlbGh5t9II16+TXFpQhzAlKUpGEAWAAF89kViifWMjSvRHQHsVMS3FbwLR3OHJyBVpDTalGrrxJ/wBS695iMXphsekVdAJ74h+LBHkopuJNT0w3MumySkJpuGZ54LUJLUv6X1skyhONBqEpuWwdg2iOgadkjkvD/wCVPdFfISKDPKMXGI+olibS6SDRYKtZZFJwmcSg7lPKTY+vHUxpRlX+HOpP+5Lq+APvimtK6uTDrnGIZdU2QAFJQtSbGhuBS1Ih5/QTiAcTTgUCM0LFiCTYjeI1adNTiniZFSVs3HA9GNKUfNmAr8qD3KMO/bjJSD0hceWglaT6Sc94jpltLPpFUvup6HFj4xbkvaRHw7o9OGaeGaW1fmI/p+MINJObWvYpPxMedpbWmeSFKE2+MIBoVqNakJ213x0scJGkgbTKz6yUKy6UwWVFuRtpvY9BJ0vvadH5Qe4mIbXbSiFaNmxRYJZULtuJvbaUgRUkvwsaQAqVNK6Wkf00h6f4T5t+WdacbYwLRgUpKVpIxbqrI2RbRzcyPqiLhSIdhhZaRQi1xc1y3dcNaTnfswFCuw0NK550jol3AWBRQCgnIwPzUyo2OGnNSKZK6rLHZssjhoZK3cTb0h3iDQjyurdzmAuSP2iPWHeIN0uHEegd5ji6zY2ej/xZs23/AHzbYDdMtqW8TsJonoFKe6CzST1EYQfOzpmE76ZxEzjV21UukivOmoFf75oh0nh8T3ObrZ4u1bAupNDQw6lREdMxJ3UojmSMr1plCzrFDU2SfNpn7DGpjicCYjIBFq4sq1sBzjqhJhm+/Otdl/8A57IZaeCbUrfOpHVHYvCpAolQtU3qOsnIV64i9CKeofNEbYVbcag1EJTnjzT82emS0RZepSv+CQANq+8xNcYrjAaeid8eddNuKEwrC4pNk2CyndsBEJJTcxjIS+9UAWDq9u3zuaNqlQxgnjsefr1UqklgeiXEJIOJCT5VbgHbziGntGS6vOYZPS22fhFAOa0zjaQRNzAv+Ko8+/dDkpwgT4ST4S+aU+6rZzgxZky5KlUT2Lse1WklUrKs3zo2gV7NOaOR3g90aQT4K2DsoXB/VFON8KOkhU8fWl/Kba2mn3I6W+GTSAzU0rpaT8CIMqpsyd0eC0F8FujrgNLSKei44PnzRD6z8HcozITDjfGBSW8YqrF5SLAXGXlGvQID0cNk6M0S5/IodyoTSPC5MTEu4ythkJcSUFSSsEYtoBPNF1CNVVI67ojK3AFFzdEBISjzaYgDi58znz2jhdaAFdsareINI0WsmOirHCpL1ZFaHTo8faI9ZPeIOOJvns+JgH0WftUD/Unvg3fcSkFRUQAL5ZDpEZPWJ3JGz0clY2D773GulQrawpsAtWm7b1w7LPK2k3sDTIm9CNxNfZA8mcUK0tXbavthUziibq6z3x15OmBlTlc2yddeBXfMGuFWymVfYYjtLOCudSf7y5rxzzGlVqVWtO/rJ2xzuv4jVUSjTwZAVAOEmlRlntiRlF8YkgjCBlhyre3154jGje+49xh6WeSDS99oMTmsUJFkS7ajcqTQgUAtz7dsPYOiOVqYQiwFP7yvDyZ1JGV48zNNvHA9NTTtLC1VlGVSiCtptZqq6kIUTQnaRWO86HlS4D4O1lfyED4RSek+ECclnS0w7gbFKJwoVSoqbqFc4YTwsaR/FSelpo/CNmlRnYtTCrNXv1Luf1UkFC8oyf8AbG+GTqTo7LwVoA5gJIr7DuinW+F7SH32utpv4CJ6W4S5qiVF1pQIJ/wkouLKFSdhyteJShOO5TdHgNZrg+0bycAUoaKeTlf0VbxEQrg+0eSurKq3w0W6LV9ahz74HpnhOngCtvwZaBsKFYha9bgGIkcLczdXFs1JuKOBNNvpWrT+9kbKstYsacSxG+CXRik2DyebjDUH8yTzRFa08FskzJvvtqexttlaQVpKSpOVRgFrmIDR/DJNrUEJYl75CjtzStKBRJJpDen+FZ9xp2VcYZGNGBRSXKpxUJsraI6unjVzI4vdCaWGIOyupEw+gLYSFpIBJ8yiiK4fK86lri14cVwbT34OWd68+wc8G2qE5KsSiCpkOrUgFXGDjBUVskKsgX2UiUTrFKBSqybVCbUSkUFAKUHODFXUdXhVksd3sLTYriQ1Em23kKW0QkKBOeVeiJbWLQzriMDacz5RNRbdlv7oNjpyQ2ygHRQdxEL+1tHnJl5PquPJ/S7HHKqpTU3JafYtjVcYuC8mVGdSZn7qe19IaOq76CCUAgEVoQdu6Lpa0tJZBU4jofmPi4YdM1LHzZudR0uFQ/mSqLf1b/cirAo3xWmfwj7U/OMGqsz+Cr+X5xehLB/65/rDCv1MxitGtquJ4H1mZI/+sRL9TJ+TQrSj2tUZrFQtKHTSNvE6aH+Ufan5xdh0KPRm5Y+tLMH9KxGHQh/Gkq88ssfpfgzqz8sBpFer0UsnIxszo1e0QfK0KunnSCvyzKP0uGNFaHV92SPQ7Ng+8GOJ0Kz4O1dZNFVaT1aeXM8YG0rRVNlLSnEABVOYPsgl4N9XZZsv/tJltQIRxVarp5+MDAbehnBYrR5H+SyfVmXR3sGGFy1v+WP5ZlJ/UyIvv6lRtSRyvCTbZ3fsXQXJ2uzMfOBbWTROjG8HEIoOMAIwveaqxNVHYaX223RJrYG2Xm+p2WI9+GOKa0M07TG1O0BqAfB1AGu5LorCjKvj4/L7CaRIaP0FoQABaku2NQS+E1JqCAkilhTbl1xni/oRThCWk4N9Zino2qVX9P2xHq0Gxlxbw6ZVo/pdjdOh2wKJxDplljpslRhupVS0QImkaqaEyQgJWoEJJU/YqFAfKNIjdcdWNEIl5hbQ+3Q2cFFuEYwAE2yNobGi60HGoHrMvi3Wkxw6d0PhlX1ca0aIUaBLwOywqmkWdNWr5sU1uv5CXkcmhVoEszdFcArUjnziRqj7zfUUxVG3rhDGjW+AxnUlLMerexUpaFqpWn7yOsp+cblSBcKR7UxVAhIh8uQ+o/x7hf8AYtgup2lHtTGce3sKfan5xU8ZB8tw+o/x7heW4hxsitUdpI+MbJU2clDtgfGKijDC+XIfUf49x3st1txGWNI6FJNeusPlxOxwV34hfpv74pqEVDX9OxXlVf49wzGXIZ0itHUn8yfnErotKXaATTIVtSsBJ6jioYoaNovp/A7X/tb/AOe4Zn2PQzmiVAHC6yrocbBPtMQs3pMtKwqoDSvnI7waRSUIY6anwjBaT7Cv+xd8tpkLrQptvUkfGHfDh95HaR84o0wkSj8KWGs+wXl6pnAfSb7SPnDiZpO9vto+cUNGRP8AtUf3dgvZffhSd7fbR84i9aXkmSmKFFeKOS0E7NlYpgQoidP4ZGM07t+BOeh//9k=">
            <a:extLst>
              <a:ext uri="{FF2B5EF4-FFF2-40B4-BE49-F238E27FC236}">
                <a16:creationId xmlns:a16="http://schemas.microsoft.com/office/drawing/2014/main" id="{3451EDDC-634B-4925-A4CC-70098DDD000E}"/>
              </a:ext>
            </a:extLst>
          </p:cNvPr>
          <p:cNvSpPr>
            <a:spLocks noChangeAspect="1" noChangeArrowheads="1"/>
          </p:cNvSpPr>
          <p:nvPr/>
        </p:nvSpPr>
        <p:spPr bwMode="auto">
          <a:xfrm>
            <a:off x="87313" y="-479425"/>
            <a:ext cx="152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None/>
            </a:pPr>
            <a:endParaRPr lang="en-US" altLang="en-US">
              <a:latin typeface="Times New Roman" panose="02020603050405020304" pitchFamily="18" charset="0"/>
            </a:endParaRPr>
          </a:p>
        </p:txBody>
      </p:sp>
      <p:sp>
        <p:nvSpPr>
          <p:cNvPr id="6148" name="AutoShape 1044" descr="data:image/jpg;base64,/9j/4AAQSkZJRgABAQAAAQABAAD/2wCEAAkGBhQSEBUUEhQUFBQWFxkYFRgXGBQWFxYUGBgXFxUVGhcXHCYfFxojGhYUIjEgLycqLCwsFR4xNjAqNSYrLCkBCQoKDgwOGg8PGjUfHx8pMCwpLCkqLCkpKSwsLikpKS0pKSwvLCksLCwpKSwpKSkpLCwsLCwsKSwsKSkpLCksLP/AABEIAGkAoAMBIgACEQEDEQH/xAAcAAABBAMBAAAAAAAAAAAAAAAGAQMFBwACBAj/xABJEAABAgQCBAgLBQYEBwAAAAABAgMABBEhEjEFBkFRBxNUYXGBkrEUFiIyQnKRocHR4SNSU4KyFSVzosLwM0NigyQ0RGOTw/H/xAAaAQACAwEBAAAAAAAAAAAAAAAAAQIDBQQG/8QAMBEAAgECBQIEBQMFAAAAAAAAAAECAxIREyFBUQShIjFx4QUWU2GRFFKxBhUyM4H/2gAMAwEAAhEDEQA/AM1X1VlXJKXWuXaUpTYKlEXJ3m8Sg1Mk+TM9n6xtqY6PAJYf9pPtvE8kRqVKsrnruY8pSxepADUyT5Mz2T84XxLk+TM9n6wQYIUIiGbPnuQulyD3iXJ8lZ7P1jPEuT5Mz2frBFgjMEGbPnuO6XIO+JknyVns/WF8S5PkrPZ+sEHFwpbgzJ89wulyD/iXJ8mZ7P1hPEyT5Kz2frBCEQvFws2fPcLpcg8NS5PkrPZ+sZ4lyfJWez9YIeLjMEGbPnuO58g6NS5PkrPZ+sbDUuS5Kz2frBAG42CIM2fPcLnyD3iVJclZ7P1jPEqS5Kz2T84IMELggzJ89wufIPeJclyVns/WM8SpLkrPZ+sEQbjC3Bmz57hi+QcOpUlyVns/WIrWrVOVbkphaJdpKktqKSBcG1xeDfBEJroj93TX8FXwidOpO5a7koyeK1I/Uon9nsXtxYrzi5FPfXoicYmqkBIvszAAI98B2qiyqUZC6hKW0Uw3Ua1pzJAxc+fNBdoxggDDhpXnJPMQTYxy1JeN+pbOOrJNKI2DcbMtK9KnPD1BWlRU5ZQYlNoxxcKG46QiNXCEipIA3k0HtMFwW4jIajC3EZP64yjPnOhR3Iqs+63viWlHw42laa0WkKFc6KFR3xB1YrcsVGb2NeLjA3D6yAKkgDeSAPfETOa1yrVcTyCRsTVR/lsIeZHkWVLgkOLjXi4dadSoVSoGu417ocKIWZHkbpSWxz8XChuH8EYEQ7kRsYxxcLxcP4IzBDxC0YwRhRD+CMKIeIsDnCIhNeEfu2b/AIKvhBFgiE16T+7Jv+Cr4RZTfjXqOK1QKauPMt6Pl1KdaQrigaXKq3NSkVvl9ISa18bbJwVcO+hSCdhoamtor2QngG20nOgpUG9za0baTnylvNINPJ8kmvRs2xm1qzzmsN2aKophoOEWZWoBGFIKhW1TQm4qdnv54PQ874QSUtqo3bzk4QpRBoSCb4BXoEebWp9xS01WqmIc20bBB23pZ0KqHXAaAWWrKpO/nMUV6sqeB3UOjU0y4lTq6Xb7Kx/UBAnpfQCMKnHVzISkFRKi05QAVJ84bBAqjWiZGTznWa98Qmt2u8wWeIU6SHPOFE1wg5VA2nuimnWlUkok59GqUbjjTpPjFEDzRWlbGh5t9II16+TXFpQhzAlKUpGEAWAAF89kViifWMjSvRHQHsVMS3FbwLR3OHJyBVpDTalGrrxJ/wBS695iMXphsekVdAJ74h+LBHkopuJNT0w3MumySkJpuGZ54LUJLUv6X1skyhONBqEpuWwdg2iOgadkjkvD/wCVPdFfISKDPKMXGI+olibS6SDRYKtZZFJwmcSg7lPKTY+vHUxpRlX+HOpP+5Lq+APvimtK6uTDrnGIZdU2QAFJQtSbGhuBS1Ih5/QTiAcTTgUCM0LFiCTYjeI1adNTiniZFSVs3HA9GNKUfNmAr8qD3KMO/bjJSD0hceWglaT6Sc94jpltLPpFUvup6HFj4xbkvaRHw7o9OGaeGaW1fmI/p+MINJObWvYpPxMedpbWmeSFKE2+MIBoVqNakJ213x0scJGkgbTKz6yUKy6UwWVFuRtpvY9BJ0vvadH5Qe4mIbXbSiFaNmxRYJZULtuJvbaUgRUkvwsaQAqVNK6Wkf00h6f4T5t+WdacbYwLRgUpKVpIxbqrI2RbRzcyPqiLhSIdhhZaRQi1xc1y3dcNaTnfswFCuw0NK550jol3AWBRQCgnIwPzUyo2OGnNSKZK6rLHZssjhoZK3cTb0h3iDQjyurdzmAuSP2iPWHeIN0uHEegd5ji6zY2ej/xZs23/AHzbYDdMtqW8TsJonoFKe6CzST1EYQfOzpmE76ZxEzjV21UukivOmoFf75oh0nh8T3ObrZ4u1bAupNDQw6lREdMxJ3UojmSMr1plCzrFDU2SfNpn7DGpjicCYjIBFq4sq1sBzjqhJhm+/Otdl/8A57IZaeCbUrfOpHVHYvCpAolQtU3qOsnIV64i9CKeofNEbYVbcag1EJTnjzT82emS0RZepSv+CQANq+8xNcYrjAaeid8eddNuKEwrC4pNk2CyndsBEJJTcxjIS+9UAWDq9u3zuaNqlQxgnjsefr1UqklgeiXEJIOJCT5VbgHbziGntGS6vOYZPS22fhFAOa0zjaQRNzAv+Ko8+/dDkpwgT4ST4S+aU+6rZzgxZky5KlUT2Lse1WklUrKs3zo2gV7NOaOR3g90aQT4K2DsoXB/VFON8KOkhU8fWl/Kba2mn3I6W+GTSAzU0rpaT8CIMqpsyd0eC0F8FujrgNLSKei44PnzRD6z8HcozITDjfGBSW8YqrF5SLAXGXlGvQID0cNk6M0S5/IodyoTSPC5MTEu4ythkJcSUFSSsEYtoBPNF1CNVVI67ojK3AFFzdEBISjzaYgDi58znz2jhdaAFdsareINI0WsmOirHCpL1ZFaHTo8faI9ZPeIOOJvns+JgH0WftUD/Unvg3fcSkFRUQAL5ZDpEZPWJ3JGz0clY2D773GulQrawpsAtWm7b1w7LPK2k3sDTIm9CNxNfZA8mcUK0tXbavthUziibq6z3x15OmBlTlc2yddeBXfMGuFWymVfYYjtLOCudSf7y5rxzzGlVqVWtO/rJ2xzuv4jVUSjTwZAVAOEmlRlntiRlF8YkgjCBlhyre3154jGje+49xh6WeSDS99oMTmsUJFkS7ajcqTQgUAtz7dsPYOiOVqYQiwFP7yvDyZ1JGV48zNNvHA9NTTtLC1VlGVSiCtptZqq6kIUTQnaRWO86HlS4D4O1lfyED4RSek+ECclnS0w7gbFKJwoVSoqbqFc4YTwsaR/FSelpo/CNmlRnYtTCrNXv1Luf1UkFC8oyf8AbG+GTqTo7LwVoA5gJIr7DuinW+F7SH32utpv4CJ6W4S5qiVF1pQIJ/wkouLKFSdhyteJShOO5TdHgNZrg+0bycAUoaKeTlf0VbxEQrg+0eSurKq3w0W6LV9ahz74HpnhOngCtvwZaBsKFYha9bgGIkcLczdXFs1JuKOBNNvpWrT+9kbKstYsacSxG+CXRik2DyebjDUH8yTzRFa08FskzJvvtqexttlaQVpKSpOVRgFrmIDR/DJNrUEJYl75CjtzStKBRJJpDen+FZ9xp2VcYZGNGBRSXKpxUJsraI6unjVzI4vdCaWGIOyupEw+gLYSFpIBJ8yiiK4fK86lri14cVwbT34OWd68+wc8G2qE5KsSiCpkOrUgFXGDjBUVskKsgX2UiUTrFKBSqybVCbUSkUFAKUHODFXUdXhVksd3sLTYriQ1Em23kKW0QkKBOeVeiJbWLQzriMDacz5RNRbdlv7oNjpyQ2ygHRQdxEL+1tHnJl5PquPJ/S7HHKqpTU3JafYtjVcYuC8mVGdSZn7qe19IaOq76CCUAgEVoQdu6Lpa0tJZBU4jofmPi4YdM1LHzZudR0uFQ/mSqLf1b/cirAo3xWmfwj7U/OMGqsz+Cr+X5xehLB/65/rDCv1MxitGtquJ4H1mZI/+sRL9TJ+TQrSj2tUZrFQtKHTSNvE6aH+Ufan5xdh0KPRm5Y+tLMH9KxGHQh/Gkq88ssfpfgzqz8sBpFer0UsnIxszo1e0QfK0KunnSCvyzKP0uGNFaHV92SPQ7Ng+8GOJ0Kz4O1dZNFVaT1aeXM8YG0rRVNlLSnEABVOYPsgl4N9XZZsv/tJltQIRxVarp5+MDAbehnBYrR5H+SyfVmXR3sGGFy1v+WP5ZlJ/UyIvv6lRtSRyvCTbZ3fsXQXJ2uzMfOBbWTROjG8HEIoOMAIwveaqxNVHYaX223RJrYG2Xm+p2WI9+GOKa0M07TG1O0BqAfB1AGu5LorCjKvj4/L7CaRIaP0FoQABaku2NQS+E1JqCAkilhTbl1xni/oRThCWk4N9Zino2qVX9P2xHq0Gxlxbw6ZVo/pdjdOh2wKJxDplljpslRhupVS0QImkaqaEyQgJWoEJJU/YqFAfKNIjdcdWNEIl5hbQ+3Q2cFFuEYwAE2yNobGi60HGoHrMvi3Wkxw6d0PhlX1ca0aIUaBLwOywqmkWdNWr5sU1uv5CXkcmhVoEszdFcArUjnziRqj7zfUUxVG3rhDGjW+AxnUlLMerexUpaFqpWn7yOsp+cblSBcKR7UxVAhIh8uQ+o/x7hf8AYtgup2lHtTGce3sKfan5xU8ZB8tw+o/x7heW4hxsitUdpI+MbJU2clDtgfGKijDC+XIfUf49x3st1txGWNI6FJNeusPlxOxwV34hfpv74pqEVDX9OxXlVf49wzGXIZ0itHUn8yfnErotKXaATTIVtSsBJ6jioYoaNovp/A7X/tb/AOe4Zn2PQzmiVAHC6yrocbBPtMQs3pMtKwqoDSvnI7waRSUIY6anwjBaT7Cv+xd8tpkLrQptvUkfGHfDh95HaR84o0wkSj8KWGs+wXl6pnAfSb7SPnDiZpO9vto+cUNGRP8AtUf3dgvZffhSd7fbR84i9aXkmSmKFFeKOS0E7NlYpgQoidP4ZGM07t+BOeh//9k=">
            <a:extLst>
              <a:ext uri="{FF2B5EF4-FFF2-40B4-BE49-F238E27FC236}">
                <a16:creationId xmlns:a16="http://schemas.microsoft.com/office/drawing/2014/main" id="{BF1CC05F-E2AC-404D-B76F-7B7FE8510794}"/>
              </a:ext>
            </a:extLst>
          </p:cNvPr>
          <p:cNvSpPr>
            <a:spLocks noChangeAspect="1" noChangeArrowheads="1"/>
          </p:cNvSpPr>
          <p:nvPr/>
        </p:nvSpPr>
        <p:spPr bwMode="auto">
          <a:xfrm>
            <a:off x="87313" y="-479425"/>
            <a:ext cx="152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None/>
            </a:pPr>
            <a:endParaRPr lang="en-US" altLang="en-US">
              <a:latin typeface="Times New Roman" panose="02020603050405020304" pitchFamily="18" charset="0"/>
            </a:endParaRPr>
          </a:p>
        </p:txBody>
      </p:sp>
      <p:sp>
        <p:nvSpPr>
          <p:cNvPr id="6149" name="AutoShape 7" descr="data:image/jpeg;base64,/9j/4AAQSkZJRgABAQAAAQABAAD/2wCEAAkGBhQSERUUExQWFRQVGBsZGBcYFxgZFxcXGBoXGRgYFhgYHCYfGBwkGhsYIC8gJCcpLCwsGh8xNTAqNSYrLCkBCQoKDgwOGg8PGi0lHSQ1LDAuLDI0KSwsLSwsLCwsLCw0LCwpLCwpKSwsLCksLCwsLCksLCwpLCwsLCwsKSwsLP/AABEIAM4A9QMBIgACEQEDEQH/xAAcAAEAAgMBAQEAAAAAAAAAAAAABQYDBAcBAgj/xABMEAACAQMCAwUEBQcJBgUFAAABAgMABBESIQUxQQYTIlFhBzJxgRRCUpGhIzM0YnJ0sxVDc4KSorGywSQlY7TR8Ag1U5PxFkVUdaT/xAAZAQEAAwEBAAAAAAAAAAAAAAAAAgMEAQX/xAAnEQADAAICAgEEAgMBAAAAAAAAAQIDERIxBCFREyNBcSIygbHRQ//aAAwDAQACEQMRAD8A4bSlKAUpSgFKUoBSlKAUpSgFKUoBSlbvCOEyXMqxRLqdvuA6sx6KOpoDXt7VpGCopZicBVGST5ADnXQ7TsdbWMazcRcM31YV3B25EDdyDseS+pFbLyW/BYyqET3kg542Vdjv9lc9ObbZxVIvLl5naa4csx8/LoAOQA8qFkY3fXXyW4e1Xu/DbWaJEOmcHbrhAADsPP4mtmOK04zG2lBb3aDO2MMPMhcawTzOMrnryrnrcQwfCBipHg/Ffo11FOPd1DUPNDsw+78RQnWNcW5e9Fyv+zfCoZBayGRJWUESlmxk8sn3M+mnHmRVN7XdkpLKXB8UTfm5ANmHkcbBh1HzFdc7XcAS7tnXALqpaNuuoA4wegby5HIqndkb3+ULKaxlPjRdUTHngEac+elsD9k0KDmlKy3EBRmVgQykgg8wQcEH4HasVAKUpQClKUApSlAKUpQClKUApSlAKUpQClKUApSlAKUpQCvQK2eH8OeZwkas7Hooyfj6D1OBV44X7PI7dO/4jKI12IjDbnrhmXcn9VN/WgKt2d7LzXj6Yl2G7Oc6VG3XqfIDc1deIcWt+ExtBaflLp8a5DvpI8+meoQcuZJqN412+JT6PYJ3EI21AAOR6Y9z4+8epqrnEYyd2NC2MTr30j12OTJKxZ2OSScnJ5/OtG4uSx3+6vJpyxyaxGuEryeuM+l/s9BrcXxR45kVpVntp9Jz99dOYqSen0zqXZP2jwi2C3LaZYVx1Pehfdxge9yBz8ao/Ye/MV/AejOEPqJPB/iQflUa8kZ36+VfXB3JuocdZY8f21xQjcKPzslfaNad3xCbGPHpfb9dQT885PzqsVcPap/5g/7Ef+QVT6FYpSlAKUpQClKUApSlAKUpQClKUApSlAKUpQClK3eE8HluZFjiQszEfAZ6seSj1NAaiISQAOfL1+HnV54D7N2K97et9HiAzpJCyH9rVtHtnmM+lSixWnBkGrFxeEZGNtOcEbfzY9T4z6A4qo8X43cXrapmwo91Bsi/sryz6nJoTmKp6RZbrt1BaIYeGwj1lYHc+YB8TH1bb0qp3k0s795PIzsepP4eQHoKxGRY9hufx++tGa7LfDyoaOOPH7r2/g25b1V2Uf8AQf8AWtGSQncmvjNKFN5avsZryvcUxQqPKZr3FeUB7mpzsTad5f248pFf5Jl/9Kgqvfslsw108re7FGd/IuQv+UPQEZ7SLjXxCXb3dCc850ou/wAaq9bvF7zvZ5ZdvykjPty8TE9eVaVAKUpQClKUApSlAKUpQClKUApSlAKUpQClKUBs8O4e80qRRrl3YAD49T5AcyegBro/EeJJwe2FtbkPdSbu+BtnqR5fZB+JxtWn7PLdba2nv5BnQrJGDkZOBqx8SVTPxHnVSNw00jzynU7EsSfXn93ShPHDutHyEJJkkYszHJLHO/mc8zWvPfk7LsKx3NxqPpWuaF95VK4R18/J7mvmlKGU9xQCvVGasUfZiWKMSzDuEO4MgOsjzWJfFj1OB61xvRKUmQsVkx9KzrZKOZz9wqy8BtOFyMBc3Vyp9Y1RD/WBkI+YFdGtPZdw14wURnDDZxMzZ9VI2/A1my+VGL+yZrxzP4Wzi30aP0/tVimsBjKnPpXTeIezMWZMqwi9t+bRsWWdFx7yFCA/Xp05cyI7iNhwVkVobiW3kYZA0u+k+Ui42PwbHxqU+RNe5TaJUk/7Skc2IroXYl+44VfTjIY5QEcwQgVT8mkH41SeKWgjkKiRJRzDpnDA8juAQfMEbVduzil+BXiqMlXZiPTELE/JVY/KtC6MLOe5rylKHBSlKAUpSgFKUoBSlKAUpSgFKUoBSlKAUpSgOi8Z/J8AtlUn8o41ZPmZX+7KjaqVdNpjVfMVdJh9I4AhBBNu+4A3ADMN/PwyKfmKo122Qp/V/wBSKF2OtTRqk15XppQpPKVsWPD3mkWOJS8jtpVRuSTyAqxcc9nNxawtK7wPoIDpHJrePPV8DAGdufOuNpdnUmzX9n/CvpPEbWLGQZVLfsp426j6qmut9tOwlzd3Ba8vVFsniWKGNgEHXCkkaupbxH4DlWf/AA8cNDcQlkI3ihOn0aRlXP3Bh8zXZbiQTBZ4slGyMjzVipP3g1m8uqiOU9luFS61R+fu1fZazjj12jXEgUgM7J+QBPTvmCjJxyAbfaq/wXtDc2mWt5mQE4Kggg+rIwI+ZFfofi1mjFX+hW1y68+8Oh/TDFGGfj+FQN9wWe8ZY5LeG0tFdXdEkWV5dJ1BAUUKq5zk86oXkx9P+T3+yz6Vc/RO9h+z9wLYzXM3ezykORsAuAAqKAAFOOeOpr86dpuGvBdzRyZ1K7bn6wJyG+YIPzr9acEbwt+1/pXHPapwQXlnDxGJMNp/K4+yCVb46XBI9G9MVZg4r7iXZDIm25+DjJNXz2UXQaSa2f3Jozsdx4dm2/YZv7IqKu/Z5dRwvcYRoFQSCRXBV1JAGkc84OcEDZTWT2axn+UY8dFkJ+Ghs/Ktc0q6KWmuyucQtTFI8Z2ZGKkeqkg8vUVrVLdqx/t11/Ty/wARqiakcFKUoBSlKAUpSgFKUoBSlKAUpSgFKUoBSlKAvfsx4spd7KXeK4U4H6+CCP6y7fFVqtdoOEPazNC/1T4T9pT7rD4j8c1GRSFWBBIIIII5gjqK6dC8XGrYK7LHexZweWrO+cdVPUDOnmNs0C9HLzQVu8W4RLbyGOVCjDz6jzB6j1G1aWKAt/s1lKT3Dp+dSzuGh8xIEG6+ujXU5f8ACoLSLhzxqzz3OlpiWYrJE4Uurr5HWB8qoXBOMPazxzRnxRtkA8m6FWHVSpII6gmusr9HdeH3Ksfoa64WJO9vl0eNJG6BWAXV1GD9as+b1pluMsnYHsM/DuItJA4e2mjKsrECSPcMhHSQZwOYPi60uuMXfApZFNu91w53eWN4867fWSzo22MBiSM4G+x5gfXY25nhmktnlSdLeGN4pFXDKpcosUpGxOgZHpg109JMqCOozXMGR1/F+/8AgyT72itdk+2VnxVGaDJaPGtHTS65zjPMYOOYJqN7UcagsgXkJ06tKIu7u3REHU52zyHWveCWgt+OXw0hRc28MygAAHuy0ch22zqYE/tVV+2fFEtZjezjX3ICW0fLVM+Wd/TAAGf1ao8mZdStFmGmk/ZbuyfbKC4sDPN3cS5kV4j/ADaq2krIWxqJGCeXvYxtWhZdvrG6hljhUJb24AYsmiIJuMLtjBHTb4V+b+I8QaeWSQhVMjFiqjSuT5DpvW5N2euo7YTNG6wM2N8jfGclOYHkxGD51prG3PFvRVNLe9F2XjuOCXKJnQ9y0MAO5EbESEDrgLkY/Wrzs9w3+SrWS8uBiZ10xxnmM7qrDzJG46BfU1GdkOO60s7YgAw3qOpAwSsmoPnzION/IgdK0vahdu1+6MxKoqaVOcLqjQnSDyyd6njhTv8AZ3JXLRVLi4Z2ZmOWYliepJOSfvrHSlWFQpSlAKUpQClKUApSlAKUpQClKUApSlAKUpQCstvctGwdGKspyCDuCPKsVegUB0bh/bi3u4hFxKME9JQOuTvhd4z6rt6CsPHvZeEQzQToYsah3pC+EgEYfGG29BX12M4BDb2/0+8HhGDCpwc5+tp6ufqg8t2PJaiOPdoJb5w0nhiG6RA+Eerfab1oTjHWR6krK2pPIZq19jO0UlidckZks5yY5FxkMVAOwO2pQw2PME+mIKe6x4V3P+FW/sqgk4VOsgzHDe28ko/4LELITjcDYbiq8nWtF1zENKX7LHwz2iwJeR21rHCLaeSPdI2jdCx0uJFOzsdsHoDXbuESZiXzGxr83dveD2kEpNjpK26oXlRy6GaRlKIpyRkKrtsfTnV87H+2q2KD6Q3dSYw4IYoxH1kYA4z5GskzwpXKevz8nHXKdM6vccMjeSORl/KR6tDciAwww9QRjIPkD0r85+2HiDXHERaxZfufAAu+qVyCwHmcaF+IPrV37Y+32BI2SxDSSkYEjKRGnqAd3I+GPjyqB9h0tiZZp7qVReBiymZwq6W950LEZfVnPpWpynq9e10U7a9ETb+zq0sYhNxWdwx3W3hxrYjmCx546kYA86wWPEeFTyrCvD5/GdIYTFpOuMKTg8uWfkeVb3th7cQzt9HtmV11apJF3BwTpRW6gZycbcq5hHMVYMpIIIII5gjcEeoquYrJO77LHSl6kvXZfgkcXG2iBLJA0mktz8GQNXqM/hUF7QYgvEZ8HOSp6bFkUldvIkj5VlPa4reJeRqO8IzMvJWcjTIR6OAG9GZqm/aDwyKaCPiFuMLKQJBj6x5Md8asgqfXFaJ3xWyp9nPaUpXTgpSlAKUr3FAeUr3TQLQHlKmbDsdeTHwW8nTdl0jflu+BipG59mt6sevQrEe9GjhpFHmQNj8iaAqtK9ZcUoDylKUApSlAKUpQCp3sZwE3d0kePAPFJ+wpGR8ScL86gxXR/ZsO4tL262yq4XnkFELY+BZk/smgNLtzxv6TcmNfzFvlFA90uNmYDyGMD0FVuRS2wOF8/P4V4sgVQTzO/qc/H/GrHwjsPJOgmuXFtb7btgMw9NWAvxY+uKG/ePHjUv22Vy3hZyUhQswBLEdFUEsc9AAOddD/APD9cqbq4gcBkmiyVYAhtLAEEHnkP+FZu1MEHDuHtFAgV7jwDOdbfbLlsHYDGCBgk7A5qsezK++j8WtjnZzoP9cEAf2sD51C/wCrM7dZP5fg7lxrgVpqayWCNImjVyiqFU6ncFhgbEFRlv1lrlPar2JTREtatrH/AKb7P/Vf3X+GxrqPtIuvo0lnd8o1kaCU/wDDnwVY+geNT/8ANWrh0yyx6WwSNiOeR5/dWPVTlaT79ndpwtro/HF5aPE5SRSjqcFWGGB9Qd6w66/TPtH9nUd3EcACQD8nJ1U7YRz1Q/hXH/aP2Ot7LuzFJ+UcDVDuSDgZdT0UnofltV8eQnXB9kHj9cp6KKTXlfRWvMVoKj7giLMFUEkkAAcyTsAK6bxHgTWnBpoZjq8aNHjoz90SD5YIkHrzqj9k79Le8hklHgVvFtkrkEBseakhvlXWe2/C5ry2VLbQ2XVj4gAyjOACRg7sDzHu0Bw7FeVcLr2eXYjLAROy+9HG4aRegyuN/kTmpGDsrZxLbs6XVzJcIHjiiQDPhBZcA6jgnoc46UO/o5+BW3acJllOIo5JM8tKE5xz5V0lLIQDw2Nna7e9eTI8nnnu/E/3DNR3GO3F1BIpjuYplG7LHEyw5OfD4wHbzztzoT+nWt6IS19m94y6mRYlxnMrqn4c8+hANbS9kbOI/l+IIxycpAhc9cYbzz0K1vxyxPHc3MkQuHWWEoJZJSipcJI5XSrrkqVA+Vao7XzoMQ91bjl+QijjOPLXjvPxoXY/HdrZ9/8A05w+4Pc28s0Nxtp+kL4JMjkMDKn4/LNZOzPBmsUlupUPfhjBbxEbtK2xYfaGMjbYjPpUBxEu7FpGcycyzFtecZBJYk55HnVi4R2pluDJcSbyWdtmM9BK8scRmx9sK+R6qKHLwOLS+Ta4pxJY2Mdzc3dzKh0usTxwQhxs6hlDM+DkatIziqt/KncXKzwgxKGB0hyx0gjKsx3f51pzSsGVVx4iBknbc9Sdvmas9t7NJ5oyy3Fu528KtrGegLKMA9KE8v05XFL2RXtEsdN/Iy+7IFkBPI61BOPMatQ+VKsPa7sjPLDZkLqlSIxu0YaQEIQEOpARvk/jShjOa0rPbWbyHwIz4+ypbn545VP2fs8vZMfkSg33kZY8Y8wxyPuoCs0qy8a7Cz28feYSWMDd4m1BT1DDnsds4xUj2e4Dbi1jmmgkuJZpjFDEj6Q+2MnSQ3vAj7tqApYSszWDhA5R9BOA2k6c+WrlXUI3aA+GLh1iRjd5BPMMddMIZs/dUNads7qS7WB5EuI5XEZRowI2DNjUFCgjnnfehY8dJbaKDXQuyozwW+x9o/dojqsdsIYkvZlhVVjVyoCkkbc+ZPXO3IYqx+y64WT6RaP7s0ZIGeo8LAeXhfP9WhWZOyPZ+OKA8QuwSqfmkxnJ5K2OpJ90HyJO1Tyxs2b7if5OOM5gtj9Q8lyp95+WFO/U4GKl+I9prO1ljhlOlowCjaCyxjSyjdclTgEbDk1V/jN3w28fW9xPNo92KNZNI5clEfM+ZIoPzspfHu0D3c5lYfqxRjfSvy6+fnS84Hc2iw3UgKFpMqv1gVAdSw6Z3x12rofD7YQ/oXDXDD+cuMRads5/KEyEZxy9cEV89pbCefhbmco0yEygx7p4STgHHRCR9Ynzrmtk3XrS6OqcY4evFOFPGMETwgoemoYeM/2gtUj2T9sGki7mTIubfwsrc3QeEH4j3T8BWl7P/a3a2nC0juXYyx5VY0UszKPdOdlAwQNyOVcw7R8e+k301zbo1uJScgPv4hhySAPe5kDzqi8X1IS37XROG1Wkt7O0e0T2yQ26NBa4muGGCeccJ9ftOPsjl1PSub9n+x7TP9L4k+lWOrTIwVpDz8ZYgKv6vM+VQvYMBb+ONo0k17ZYZ0bFi6DONQAOMipJooorUyPCk8/0ieBpZmkfGhYypRdYXOGbdgelXKdPf5OTFU+BbOPXXDJYmeTupQhC5j3cZ5AFCCBtgE7bVTuNcLtIUEgsbtUf3Gmk7pWxg7ZUk7eX31XbO0Dmcn+biLj5Mij/ABqd9oMhN1MScnEe+c84oyfxqRLHiT2n+CW4Rx5p45WSSO3htwviaLv7jQ50r4m5kNgFjgbisF3xmBj+Ukvbo+TyrbxcvsRhyPkRUZ2ZTFpe45m3iP8A/XH/ANBURFG8kyRR41OcDPmfM0Lsc41HOkbjXxjm762UQFeSoWK45YJYktnrk756Vebbj0V3LwyRAFcXYV0H1TIdTjHUN59fxNQ4nbIIbWVBp72Elh/xEkkRiPQ6QfSsPYI/7fbfvUH+L0GaZTmp/JpXEgTPx6VjtIZbnUkUTOQMkLuQPPFSVotvqb6Ssrge6sbqmTnfUzKcDHkK97HgDikGkYXUcDOcDS2xPXpvQu8iskr10ZeEwslheK4ZWWa1BDDBHhueY6bYqDjVDK3eEhQrEY5lgp0jcdWwKvfaT/7n/T2f8OeoTh3GFh0mG1iM4/nmDyPq3wyoWCKR08ORihCMbvEkj77YqRKob84ltAsv9IsSas+oBUH1BqF4HdNFHN4cpOoiLb4BV45SBj63gH3nyrFxW6dssxLFySzEkknmck8ySc10zgfD7CO0NnLLEznBmBYK3eYBypJGyggAjyoV5r4VK+CkWHGWiXT3VvICc/lYEkbcfaI1Aema14eMyW830iLSjaslVGlCCfcK/Z9OlWKHszaC8tktpzcZmUyodLIkCeKQuwGCNIOaqPFiDq08ixwOW2Tjahc7nLjqtE32wnMJhntZJYku07wxhioQ53C4PLJO3x86Vg7Yj/Y+G/0Df5hSh5vRdG4nPK1mkczW8VxbGQmOKPWXiQsyqNhuAcDIHiqtXXGLY80ubo4965uSF+IjiG3w1kbVK9mjmLg569/MPlqfb8KpnlQ3+Ljm+0S3Yi/7q9WIkiK4BjZQSAS64Gw652z+tVou1FtLGgOV4fZO4Y43mm/IocftNqx5VzmdirI67MjAg+RzkfjVs4pxbvbaa4xg3lyAAeYhtkXY+mqRf7FCDxff0VsDbH/f4VIdh4g3FIQemo/MRvjn61H1I9hT/vWL+v8AwnoaPM9Y/wDJsXXs+uGleW6mt4A7liXkGTqJYlVXbn0yKz8JsrGzlWb6XLNJGcgQR+HOcYJbIwQcHcczvVg7RRRrf3ErRxyGKxD4kQOok71Y0OltmOCNjtvnfFVO87T3EqGMykRnYxxhY4+fIpGAp+eaGPF47yLey2cH+h31xNcouubRvDNGpwygIrrp8OCBgjfnnmBWrb8clFtHK9zHZxyawkVtbFnxG2lgSxCpgn7XWtT2PuBcXCH3iqkfBXII+8r91R3E/wBDtf6W7/iQ0OYYTvTM95xm2b3kurr+nuNCfHuoQcfJ6iuD8da0k1AZgcFZIvqlW2JA6EZ2NaXC3ZpNZXXHE6a1BwzBnA0r5k8q2O1NgIJ7iIHIjkdAfRWIHz23+FDVrHcNSvZbB2Vskm4eYSXSaXvGZ21ZgiGtwV5DbYiq1ZWnfmc7KUiefSBsdLrqUeQCljj9UVK8CufyKMNvo9hcN/XuJWgA+5wflUZ2Pk/3hHH0mV4CPPvo3jA/tMPuoVYHwjkYOz913XEbd+neBT8GOk/gc1LcU/RG/wD2Nz/DhqsXeVKt9ZW/EVYrufXYax9e/uG/tRQH/WhZK15H7IXhPK8/d2/iw1Kdv/0mX4RfwYqi+E8rz93b+LDUp2//AEmX4RfwYqFePuzzs5+iXn7vD/zcdaXZ7/zC3/bX/Wt3s5+iXn7vF/zcdRnDDILuIxIZJARoUDctuB+NDv8A4ErxL9Esf6Kb/mJa1OwX6fbfvUH+L1u9ogIxBb6lY20WlypBHeuzySqCNjpLBdtsqa0+wQ/2+2/eoP8AF6Hcq1MEdeylc48zUvZWbWNxBcyvFJ9bu4nBk3Q4ypA08xk1itHhV2M0PfDfSveGMZzzbSCTttgY+NfHGuKq8emO3ggUHP5JW1EnbxPIzMRz25ULPIx1ft9Ezc8XW5gv51UqHmtDg4JGEuARkc+XOq5wjixt72KXfEUiMfgCCw+7IrLwviSJZzxHOuWWJh5BYhLnPx7wY+BrX4bAstzo2/KqyLnbxsh0f3tNCl3xxLTNztPwvuZ54RyjkZR+yCdJ+a6T862F4iAYpmiim7yEKVlBZdcJ7snCsDnSqHn9avriFhfzzNqtpDLhVbwbeFAg3Hh90DfO9b1h2AmEbfSnS1UZKFpE2fbIYZOxUD6wIxyNBkyxymu/k07vtRM6NGDHFG2zJFHHErAb4YooLDI6k1FcN4c95cpBH1O58h9ZvkOVSzcG4dEAZr55jsdMCeZ+02Rt6kGknam1t45EsYHR5FKGZ5PGFyN1UciR60IZc/JcZWkaXbni0ckyww/mLZe6jP2se82euSNj1AFKrbc68oZjqHZn8zwf94l/zPVLJ2q6dmfzPB/3iX/M9Ue5Pg/786HoeI9TTPZ0ypH/AHt/8VN9pCI1toBygt1z/SS5mf8AB1X+rTtKgZ4pkACXEKSYHIOB3co/9yN/vqCv5jpJJyTtk/8AflQ017n6hsNCwVGYfnF1D4ZIz94NSHYQf71i+D/w2FffGfzNj+6L/Fnr57CnHFIs8vFn4d21DP5DdYkyf7R3Of5Qk28c9vbj4Rq0jf3kSq7wuJZLK6OPHFNE2eoRu9RvlqKfOt/icpe0gAGWuZ7mfAHi8TpGgwOe6Pj404XwGSzhu/pQWPvYQixGRDK0nexuh0KxZVGnJJHKgxtyoSMHs8uu74og6SAr94yP7yivrif6Ha/0t3/EhqGsbruru3l+xKjfIMCR92amuKAfQ7XG/wCVu/4kW/3UIROs7R5wuG1s2E3fG5lUh0iVGWESDdWkd8Fgp30hdyOYqvcQnaR8bs8jZPUszEn7ySakezUQuJZIj73dStHg/wA5GpcA/EKw+dacN0YZ4Zh/NurfHSQ3+FCdcfp1wLAlmba0vEY5bvILb08AeWQD4SKlYeGS2duyT6Z5Z0IcIdEcIcZK5PidwCBt4c1l4tcZs4Dy7+e5uTnyLJGv+Rz99QnDeEz3Ec0sekJAupyTjGATtsSTtQ4qica5GHiL61Ynck5O2Nycn/E1KwHHC4R1NzMwHXHdW65x8f8ACvjjlqiiHRjD28bMM5Ic6tWfXIqJsY27tn5ohAY/Z1ZwT+qSMZ86FlVKyTZLcD4TGWeSa4WKE7SIMtNIAVYpGgHUgDUSB61rdp+K/SJZZSMd4xIX7I2CqMfZUAfKtFr8chk/61L8C7LS3MytLG8duvjkdgVARRk4YgbnHPpz6UK8l44l8X7Zk7PnTa3gfCkwwhQdic3CSDA5nwjPw3rHbcfnhiMSTPHGSSVRtOonHvacE8vOpfinBra6kaeG/ijRuay+Bo9ICgIhwSNKgDA5AVHtw3hcW8l1NcHbaJNI+9+eOoyDQrjyJiOOtkDPLqwibk+W+fJR86ul/wBl7m0gtjbIWliLSSsm7rM4UKNOMkKoOP2ieW9RcXa6zgbNrYrqXOmSZyzBvqtjBHyqvR9o7hJnmSVlkckswONRPPI5Eeh5UKLy1dcmTlt2Lv5BkQ92vVpCqgfEE5H3VlfsjDH+lcQhUg7rHmRgefIbj7sVVr3jE0xzLK7nf3mJ5nJwCcD4Vq6zjHShyslV2y8XHE+EKqaYJZmRAM57sOwzvJ4uZ8wPka1x7Qli/RrK3h8iV1sB+1tvnr6cqp2a8oVlgve3V5KMPcSY8lxGDvkZCAdetQktwWJLEknmSck/M1ipQHpNeUpQClKUB1Hsz+Z4P+8S/wCZ6ot57h+H/Wr12Z/M8H/eJf8AM9UW89w/AUNvjr7dE3ZN33DP1rSb5mK4H+AlQ/8AuVXuIAkhRv8A94FWvhoWG1id893d2k8T4/8AVjleSFvjqCfcahuz8AkumZvcijkkOf8AhoSP72KHHkf0NEhxr8zY/ui/xZ6i+D3Xd3TONisU2PiYXC/3sD51K8eXTHZqfeW0jyPLW0si/wBx1PzquOn5Xc4BxkjoOpx15ULMq+zKLJ2nIj+jx8u5tYV283BnY/HMtRHCyJpo4hsZHVM9AWYDJ++s/a3iyT3E0ie67nQOoQYCAjp4Qu1WiOylbg9o9smXjk7xtONeUaQhh1ODjagvO8bUyUnituVyDsytg/EHB/EVNzyf7vshkE6rkkAgnBeLBI6Zwawx9mr+5JIt3OsklnGnJY5Jy2N8+VbR7DtHtc3lvBsfDq1PheYCjGT6Z50IVmhZeaInszP3FwLj/wDHkjdl80L6X57dQP61a19PGSwXOnJ05543xnG33VZ+GXnDLJy4lmumIKMO7XumVsZOl8Z6czzFah7aW8e8HD4EbfxOTJgk7Y2Gw8qFE5nKaS7I76XPciNEieQRII00ISAgLNvpGPeYkn1q39leCyW1leC9R4opFXOCusAhlYgZ2O42PPoDyNVvfaLfPsJu7XOQsaqgHPkQNXU9agLm/kkwZHZyBgamLYHpk7UIVdV6ZbX7PWK+OTiQZGOQqRsZMEZww+qem68/Ks/Du1dhZZNtDPK7LpJlZVUgkZBUZGMDyqjGQ18k0I7ZcW9pLpkW1tb24zsVjBbHkTsCeucVDcS7X3U4KyTuykYKg6VPxVMA/E1DUocFKUoBSlKAUpSgFKUoBSlKAUpSgFKUoDpvDblLePhQkcAKs1wT6HWVTHmW8PzqlXBGkgnmPvO1XLh9vDxdUQ97BPBEqZBDxsi4UbEgg5OfmedafE+GcNsmKypczuraTuqITjP1SDihfHkLHLnXZt8LsXu+Cqsa6pbeUlQMb7ljz/Vc/wBmtXsd2cdra91EQyOFgBkyuDqV2U55E4VfnUfddvNMDQ2tulsrFSWR3MmpWVgQwx9kDfNaHGO29xdQrFNpYK4fVjDEgFcHBx18uYoUJvWiYl7CXvOZ4YUGBrklUDSPCMYycdADisT8BsIj+XvzId/DChbl01nI5/61Upbpm3YkkbAkkkAcgM9KxE0JO6fbLh/LvDIsd1ZyTHbxTvjfr4VLD/r1Fa3EPaBO/diEJbLESUEIK41bb745eQA64qr0oRJS/wC0lxNnvJ5GBxkFzpyNh4RhfwqMJrylAKUpQClKUApSlAKUpQClKUApSlAKUpQClKUApSlAKUpQClKUB//Z">
            <a:extLst>
              <a:ext uri="{FF2B5EF4-FFF2-40B4-BE49-F238E27FC236}">
                <a16:creationId xmlns:a16="http://schemas.microsoft.com/office/drawing/2014/main" id="{876212E3-57B2-478F-8068-1DBE9D1E1C8A}"/>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None/>
            </a:pPr>
            <a:endParaRPr lang="en-US" altLang="en-US">
              <a:latin typeface="Times New Roman" panose="02020603050405020304" pitchFamily="18" charset="0"/>
            </a:endParaRPr>
          </a:p>
        </p:txBody>
      </p:sp>
      <p:sp>
        <p:nvSpPr>
          <p:cNvPr id="6150" name="AutoShape 9" descr="data:image/jpeg;base64,/9j/4AAQSkZJRgABAQAAAQABAAD/2wCEAAkGBhQSERUUExQWFRQVGBsZGBcYFxgZFxcXGBoXGRgYFhgYHCYfGBwkGhsYIC8gJCcpLCwsGh8xNTAqNSYrLCkBCQoKDgwOGg8PGi0lHSQ1LDAuLDI0KSwsLSwsLCwsLCw0LCwpLCwpKSwsLCksLCwsLCksLCwpLCwsLCwsKSwsLP/AABEIAM4A9QMBIgACEQEDEQH/xAAcAAEAAgMBAQEAAAAAAAAAAAAABQYDBAcBAgj/xABMEAACAQMCAwUEBQcJBgUFAAABAgMABBESIQUxQQYTIlFhBzJxgRRCUpGhIzM0YnJ0sxVDc4KSorGywSQlY7TR8Ag1U5PxFkVUdaT/xAAZAQEAAwEBAAAAAAAAAAAAAAAAAgMEAQX/xAAnEQADAAICAgEEAgMBAAAAAAAAAQIDERIxBCFREyNBcSIygbHRQ//aAAwDAQACEQMRAD8A4bSlKAUpSgFKUoBSlKAUpSgFKUoBSlbvCOEyXMqxRLqdvuA6sx6KOpoDXt7VpGCopZicBVGST5ADnXQ7TsdbWMazcRcM31YV3B25EDdyDseS+pFbLyW/BYyqET3kg542Vdjv9lc9ObbZxVIvLl5naa4csx8/LoAOQA8qFkY3fXXyW4e1Xu/DbWaJEOmcHbrhAADsPP4mtmOK04zG2lBb3aDO2MMPMhcawTzOMrnryrnrcQwfCBipHg/Ffo11FOPd1DUPNDsw+78RQnWNcW5e9Fyv+zfCoZBayGRJWUESlmxk8sn3M+mnHmRVN7XdkpLKXB8UTfm5ANmHkcbBh1HzFdc7XcAS7tnXALqpaNuuoA4wegby5HIqndkb3+ULKaxlPjRdUTHngEac+elsD9k0KDmlKy3EBRmVgQykgg8wQcEH4HasVAKUpQClKUApSlAKUpQClKUApSlAKUpQClKUApSlAKUpQCvQK2eH8OeZwkas7Hooyfj6D1OBV44X7PI7dO/4jKI12IjDbnrhmXcn9VN/WgKt2d7LzXj6Yl2G7Oc6VG3XqfIDc1deIcWt+ExtBaflLp8a5DvpI8+meoQcuZJqN412+JT6PYJ3EI21AAOR6Y9z4+8epqrnEYyd2NC2MTr30j12OTJKxZ2OSScnJ5/OtG4uSx3+6vJpyxyaxGuEryeuM+l/s9BrcXxR45kVpVntp9Jz99dOYqSen0zqXZP2jwi2C3LaZYVx1Pehfdxge9yBz8ao/Ye/MV/AejOEPqJPB/iQflUa8kZ36+VfXB3JuocdZY8f21xQjcKPzslfaNad3xCbGPHpfb9dQT885PzqsVcPap/5g/7Ef+QVT6FYpSlAKUpQClKUApSlAKUpQClKUApSlAKUpQClK3eE8HluZFjiQszEfAZ6seSj1NAaiISQAOfL1+HnV54D7N2K97et9HiAzpJCyH9rVtHtnmM+lSixWnBkGrFxeEZGNtOcEbfzY9T4z6A4qo8X43cXrapmwo91Bsi/sryz6nJoTmKp6RZbrt1BaIYeGwj1lYHc+YB8TH1bb0qp3k0s795PIzsepP4eQHoKxGRY9hufx++tGa7LfDyoaOOPH7r2/g25b1V2Uf8AQf8AWtGSQncmvjNKFN5avsZryvcUxQqPKZr3FeUB7mpzsTad5f248pFf5Jl/9Kgqvfslsw108re7FGd/IuQv+UPQEZ7SLjXxCXb3dCc850ou/wAaq9bvF7zvZ5ZdvykjPty8TE9eVaVAKUpQClKUApSlAKUpQClKUApSlAKUpQClKUBs8O4e80qRRrl3YAD49T5AcyegBro/EeJJwe2FtbkPdSbu+BtnqR5fZB+JxtWn7PLdba2nv5BnQrJGDkZOBqx8SVTPxHnVSNw00jzynU7EsSfXn93ShPHDutHyEJJkkYszHJLHO/mc8zWvPfk7LsKx3NxqPpWuaF95VK4R18/J7mvmlKGU9xQCvVGasUfZiWKMSzDuEO4MgOsjzWJfFj1OB61xvRKUmQsVkx9KzrZKOZz9wqy8BtOFyMBc3Vyp9Y1RD/WBkI+YFdGtPZdw14wURnDDZxMzZ9VI2/A1my+VGL+yZrxzP4Wzi30aP0/tVimsBjKnPpXTeIezMWZMqwi9t+bRsWWdFx7yFCA/Xp05cyI7iNhwVkVobiW3kYZA0u+k+Ui42PwbHxqU+RNe5TaJUk/7Skc2IroXYl+44VfTjIY5QEcwQgVT8mkH41SeKWgjkKiRJRzDpnDA8juAQfMEbVduzil+BXiqMlXZiPTELE/JVY/KtC6MLOe5rylKHBSlKAUpSgFKUoBSlKAUpSgFKUoBSlKAUpSgOi8Z/J8AtlUn8o41ZPmZX+7KjaqVdNpjVfMVdJh9I4AhBBNu+4A3ADMN/PwyKfmKo122Qp/V/wBSKF2OtTRqk15XppQpPKVsWPD3mkWOJS8jtpVRuSTyAqxcc9nNxawtK7wPoIDpHJrePPV8DAGdufOuNpdnUmzX9n/CvpPEbWLGQZVLfsp426j6qmut9tOwlzd3Ba8vVFsniWKGNgEHXCkkaupbxH4DlWf/AA8cNDcQlkI3ihOn0aRlXP3Bh8zXZbiQTBZ4slGyMjzVipP3g1m8uqiOU9luFS61R+fu1fZazjj12jXEgUgM7J+QBPTvmCjJxyAbfaq/wXtDc2mWt5mQE4Kggg+rIwI+ZFfofi1mjFX+hW1y68+8Oh/TDFGGfj+FQN9wWe8ZY5LeG0tFdXdEkWV5dJ1BAUUKq5zk86oXkx9P+T3+yz6Vc/RO9h+z9wLYzXM3ezykORsAuAAqKAAFOOeOpr86dpuGvBdzRyZ1K7bn6wJyG+YIPzr9acEbwt+1/pXHPapwQXlnDxGJMNp/K4+yCVb46XBI9G9MVZg4r7iXZDIm25+DjJNXz2UXQaSa2f3Jozsdx4dm2/YZv7IqKu/Z5dRwvcYRoFQSCRXBV1JAGkc84OcEDZTWT2axn+UY8dFkJ+Ghs/Ktc0q6KWmuyucQtTFI8Z2ZGKkeqkg8vUVrVLdqx/t11/Ty/wARqiakcFKUoBSlKAUpSgFKUoBSlKAUpSgFKUoBSlKAvfsx4spd7KXeK4U4H6+CCP6y7fFVqtdoOEPazNC/1T4T9pT7rD4j8c1GRSFWBBIIIII5gjqK6dC8XGrYK7LHexZweWrO+cdVPUDOnmNs0C9HLzQVu8W4RLbyGOVCjDz6jzB6j1G1aWKAt/s1lKT3Dp+dSzuGh8xIEG6+ujXU5f8ACoLSLhzxqzz3OlpiWYrJE4Uurr5HWB8qoXBOMPazxzRnxRtkA8m6FWHVSpII6gmusr9HdeH3Ksfoa64WJO9vl0eNJG6BWAXV1GD9as+b1pluMsnYHsM/DuItJA4e2mjKsrECSPcMhHSQZwOYPi60uuMXfApZFNu91w53eWN4867fWSzo22MBiSM4G+x5gfXY25nhmktnlSdLeGN4pFXDKpcosUpGxOgZHpg109JMqCOozXMGR1/F+/8AgyT72itdk+2VnxVGaDJaPGtHTS65zjPMYOOYJqN7UcagsgXkJ06tKIu7u3REHU52zyHWveCWgt+OXw0hRc28MygAAHuy0ch22zqYE/tVV+2fFEtZjezjX3ICW0fLVM+Wd/TAAGf1ao8mZdStFmGmk/ZbuyfbKC4sDPN3cS5kV4j/ADaq2krIWxqJGCeXvYxtWhZdvrG6hljhUJb24AYsmiIJuMLtjBHTb4V+b+I8QaeWSQhVMjFiqjSuT5DpvW5N2euo7YTNG6wM2N8jfGclOYHkxGD51prG3PFvRVNLe9F2XjuOCXKJnQ9y0MAO5EbESEDrgLkY/Wrzs9w3+SrWS8uBiZ10xxnmM7qrDzJG46BfU1GdkOO60s7YgAw3qOpAwSsmoPnzION/IgdK0vahdu1+6MxKoqaVOcLqjQnSDyyd6njhTv8AZ3JXLRVLi4Z2ZmOWYliepJOSfvrHSlWFQpSlAKUpQClKUApSlAKUpQClKUApSlAKUpQCstvctGwdGKspyCDuCPKsVegUB0bh/bi3u4hFxKME9JQOuTvhd4z6rt6CsPHvZeEQzQToYsah3pC+EgEYfGG29BX12M4BDb2/0+8HhGDCpwc5+tp6ufqg8t2PJaiOPdoJb5w0nhiG6RA+Eerfab1oTjHWR6krK2pPIZq19jO0UlidckZks5yY5FxkMVAOwO2pQw2PME+mIKe6x4V3P+FW/sqgk4VOsgzHDe28ko/4LELITjcDYbiq8nWtF1zENKX7LHwz2iwJeR21rHCLaeSPdI2jdCx0uJFOzsdsHoDXbuESZiXzGxr83dveD2kEpNjpK26oXlRy6GaRlKIpyRkKrtsfTnV87H+2q2KD6Q3dSYw4IYoxH1kYA4z5GskzwpXKevz8nHXKdM6vccMjeSORl/KR6tDciAwww9QRjIPkD0r85+2HiDXHERaxZfufAAu+qVyCwHmcaF+IPrV37Y+32BI2SxDSSkYEjKRGnqAd3I+GPjyqB9h0tiZZp7qVReBiymZwq6W950LEZfVnPpWpynq9e10U7a9ETb+zq0sYhNxWdwx3W3hxrYjmCx546kYA86wWPEeFTyrCvD5/GdIYTFpOuMKTg8uWfkeVb3th7cQzt9HtmV11apJF3BwTpRW6gZycbcq5hHMVYMpIIIII5gjcEeoquYrJO77LHSl6kvXZfgkcXG2iBLJA0mktz8GQNXqM/hUF7QYgvEZ8HOSp6bFkUldvIkj5VlPa4reJeRqO8IzMvJWcjTIR6OAG9GZqm/aDwyKaCPiFuMLKQJBj6x5Md8asgqfXFaJ3xWyp9nPaUpXTgpSlAKUr3FAeUr3TQLQHlKmbDsdeTHwW8nTdl0jflu+BipG59mt6sevQrEe9GjhpFHmQNj8iaAqtK9ZcUoDylKUApSlAKUpQCp3sZwE3d0kePAPFJ+wpGR8ScL86gxXR/ZsO4tL262yq4XnkFELY+BZk/smgNLtzxv6TcmNfzFvlFA90uNmYDyGMD0FVuRS2wOF8/P4V4sgVQTzO/qc/H/GrHwjsPJOgmuXFtb7btgMw9NWAvxY+uKG/ePHjUv22Vy3hZyUhQswBLEdFUEsc9AAOddD/APD9cqbq4gcBkmiyVYAhtLAEEHnkP+FZu1MEHDuHtFAgV7jwDOdbfbLlsHYDGCBgk7A5qsezK++j8WtjnZzoP9cEAf2sD51C/wCrM7dZP5fg7lxrgVpqayWCNImjVyiqFU6ncFhgbEFRlv1lrlPar2JTREtatrH/AKb7P/Vf3X+GxrqPtIuvo0lnd8o1kaCU/wDDnwVY+geNT/8ANWrh0yyx6WwSNiOeR5/dWPVTlaT79ndpwtro/HF5aPE5SRSjqcFWGGB9Qd6w66/TPtH9nUd3EcACQD8nJ1U7YRz1Q/hXH/aP2Ot7LuzFJ+UcDVDuSDgZdT0UnofltV8eQnXB9kHj9cp6KKTXlfRWvMVoKj7giLMFUEkkAAcyTsAK6bxHgTWnBpoZjq8aNHjoz90SD5YIkHrzqj9k79Le8hklHgVvFtkrkEBseakhvlXWe2/C5ry2VLbQ2XVj4gAyjOACRg7sDzHu0Bw7FeVcLr2eXYjLAROy+9HG4aRegyuN/kTmpGDsrZxLbs6XVzJcIHjiiQDPhBZcA6jgnoc46UO/o5+BW3acJllOIo5JM8tKE5xz5V0lLIQDw2Nna7e9eTI8nnnu/E/3DNR3GO3F1BIpjuYplG7LHEyw5OfD4wHbzztzoT+nWt6IS19m94y6mRYlxnMrqn4c8+hANbS9kbOI/l+IIxycpAhc9cYbzz0K1vxyxPHc3MkQuHWWEoJZJSipcJI5XSrrkqVA+Vao7XzoMQ91bjl+QijjOPLXjvPxoXY/HdrZ9/8A05w+4Pc28s0Nxtp+kL4JMjkMDKn4/LNZOzPBmsUlupUPfhjBbxEbtK2xYfaGMjbYjPpUBxEu7FpGcycyzFtecZBJYk55HnVi4R2pluDJcSbyWdtmM9BK8scRmx9sK+R6qKHLwOLS+Ta4pxJY2Mdzc3dzKh0usTxwQhxs6hlDM+DkatIziqt/KncXKzwgxKGB0hyx0gjKsx3f51pzSsGVVx4iBknbc9Sdvmas9t7NJ5oyy3Fu528KtrGegLKMA9KE8v05XFL2RXtEsdN/Iy+7IFkBPI61BOPMatQ+VKsPa7sjPLDZkLqlSIxu0YaQEIQEOpARvk/jShjOa0rPbWbyHwIz4+ypbn545VP2fs8vZMfkSg33kZY8Y8wxyPuoCs0qy8a7Cz28feYSWMDd4m1BT1DDnsds4xUj2e4Dbi1jmmgkuJZpjFDEj6Q+2MnSQ3vAj7tqApYSszWDhA5R9BOA2k6c+WrlXUI3aA+GLh1iRjd5BPMMddMIZs/dUNads7qS7WB5EuI5XEZRowI2DNjUFCgjnnfehY8dJbaKDXQuyozwW+x9o/dojqsdsIYkvZlhVVjVyoCkkbc+ZPXO3IYqx+y64WT6RaP7s0ZIGeo8LAeXhfP9WhWZOyPZ+OKA8QuwSqfmkxnJ5K2OpJ90HyJO1Tyxs2b7if5OOM5gtj9Q8lyp95+WFO/U4GKl+I9prO1ljhlOlowCjaCyxjSyjdclTgEbDk1V/jN3w28fW9xPNo92KNZNI5clEfM+ZIoPzspfHu0D3c5lYfqxRjfSvy6+fnS84Hc2iw3UgKFpMqv1gVAdSw6Z3x12rofD7YQ/oXDXDD+cuMRads5/KEyEZxy9cEV89pbCefhbmco0yEygx7p4STgHHRCR9Ynzrmtk3XrS6OqcY4evFOFPGMETwgoemoYeM/2gtUj2T9sGki7mTIubfwsrc3QeEH4j3T8BWl7P/a3a2nC0juXYyx5VY0UszKPdOdlAwQNyOVcw7R8e+k301zbo1uJScgPv4hhySAPe5kDzqi8X1IS37XROG1Wkt7O0e0T2yQ26NBa4muGGCeccJ9ftOPsjl1PSub9n+x7TP9L4k+lWOrTIwVpDz8ZYgKv6vM+VQvYMBb+ONo0k17ZYZ0bFi6DONQAOMipJooorUyPCk8/0ieBpZmkfGhYypRdYXOGbdgelXKdPf5OTFU+BbOPXXDJYmeTupQhC5j3cZ5AFCCBtgE7bVTuNcLtIUEgsbtUf3Gmk7pWxg7ZUk7eX31XbO0Dmcn+biLj5Mij/ABqd9oMhN1MScnEe+c84oyfxqRLHiT2n+CW4Rx5p45WSSO3htwviaLv7jQ50r4m5kNgFjgbisF3xmBj+Ukvbo+TyrbxcvsRhyPkRUZ2ZTFpe45m3iP8A/XH/ANBURFG8kyRR41OcDPmfM0Lsc41HOkbjXxjm762UQFeSoWK45YJYktnrk756Vebbj0V3LwyRAFcXYV0H1TIdTjHUN59fxNQ4nbIIbWVBp72Elh/xEkkRiPQ6QfSsPYI/7fbfvUH+L0GaZTmp/JpXEgTPx6VjtIZbnUkUTOQMkLuQPPFSVotvqb6Ssrge6sbqmTnfUzKcDHkK97HgDikGkYXUcDOcDS2xPXpvQu8iskr10ZeEwslheK4ZWWa1BDDBHhueY6bYqDjVDK3eEhQrEY5lgp0jcdWwKvfaT/7n/T2f8OeoTh3GFh0mG1iM4/nmDyPq3wyoWCKR08ORihCMbvEkj77YqRKob84ltAsv9IsSas+oBUH1BqF4HdNFHN4cpOoiLb4BV45SBj63gH3nyrFxW6dssxLFySzEkknmck8ySc10zgfD7CO0NnLLEznBmBYK3eYBypJGyggAjyoV5r4VK+CkWHGWiXT3VvICc/lYEkbcfaI1Aema14eMyW830iLSjaslVGlCCfcK/Z9OlWKHszaC8tktpzcZmUyodLIkCeKQuwGCNIOaqPFiDq08ixwOW2Tjahc7nLjqtE32wnMJhntZJYku07wxhioQ53C4PLJO3x86Vg7Yj/Y+G/0Df5hSh5vRdG4nPK1mkczW8VxbGQmOKPWXiQsyqNhuAcDIHiqtXXGLY80ubo4965uSF+IjiG3w1kbVK9mjmLg569/MPlqfb8KpnlQ3+Ljm+0S3Yi/7q9WIkiK4BjZQSAS64Gw652z+tVou1FtLGgOV4fZO4Y43mm/IocftNqx5VzmdirI67MjAg+RzkfjVs4pxbvbaa4xg3lyAAeYhtkXY+mqRf7FCDxff0VsDbH/f4VIdh4g3FIQemo/MRvjn61H1I9hT/vWL+v8AwnoaPM9Y/wDJsXXs+uGleW6mt4A7liXkGTqJYlVXbn0yKz8JsrGzlWb6XLNJGcgQR+HOcYJbIwQcHcczvVg7RRRrf3ErRxyGKxD4kQOok71Y0OltmOCNjtvnfFVO87T3EqGMykRnYxxhY4+fIpGAp+eaGPF47yLey2cH+h31xNcouubRvDNGpwygIrrp8OCBgjfnnmBWrb8clFtHK9zHZxyawkVtbFnxG2lgSxCpgn7XWtT2PuBcXCH3iqkfBXII+8r91R3E/wBDtf6W7/iQ0OYYTvTM95xm2b3kurr+nuNCfHuoQcfJ6iuD8da0k1AZgcFZIvqlW2JA6EZ2NaXC3ZpNZXXHE6a1BwzBnA0r5k8q2O1NgIJ7iIHIjkdAfRWIHz23+FDVrHcNSvZbB2Vskm4eYSXSaXvGZ21ZgiGtwV5DbYiq1ZWnfmc7KUiefSBsdLrqUeQCljj9UVK8CufyKMNvo9hcN/XuJWgA+5wflUZ2Pk/3hHH0mV4CPPvo3jA/tMPuoVYHwjkYOz913XEbd+neBT8GOk/gc1LcU/RG/wD2Nz/DhqsXeVKt9ZW/EVYrufXYax9e/uG/tRQH/WhZK15H7IXhPK8/d2/iw1Kdv/0mX4RfwYqi+E8rz93b+LDUp2//AEmX4RfwYqFePuzzs5+iXn7vD/zcdaXZ7/zC3/bX/Wt3s5+iXn7vF/zcdRnDDILuIxIZJARoUDctuB+NDv8A4ErxL9Esf6Kb/mJa1OwX6fbfvUH+L1u9ogIxBb6lY20WlypBHeuzySqCNjpLBdtsqa0+wQ/2+2/eoP8AF6Hcq1MEdeylc48zUvZWbWNxBcyvFJ9bu4nBk3Q4ypA08xk1itHhV2M0PfDfSveGMZzzbSCTttgY+NfHGuKq8emO3ggUHP5JW1EnbxPIzMRz25ULPIx1ft9Ezc8XW5gv51UqHmtDg4JGEuARkc+XOq5wjixt72KXfEUiMfgCCw+7IrLwviSJZzxHOuWWJh5BYhLnPx7wY+BrX4bAstzo2/KqyLnbxsh0f3tNCl3xxLTNztPwvuZ54RyjkZR+yCdJ+a6T862F4iAYpmiim7yEKVlBZdcJ7snCsDnSqHn9avriFhfzzNqtpDLhVbwbeFAg3Hh90DfO9b1h2AmEbfSnS1UZKFpE2fbIYZOxUD6wIxyNBkyxymu/k07vtRM6NGDHFG2zJFHHErAb4YooLDI6k1FcN4c95cpBH1O58h9ZvkOVSzcG4dEAZr55jsdMCeZ+02Rt6kGknam1t45EsYHR5FKGZ5PGFyN1UciR60IZc/JcZWkaXbni0ckyww/mLZe6jP2se82euSNj1AFKrbc68oZjqHZn8zwf94l/zPVLJ2q6dmfzPB/3iX/M9Ue5Pg/786HoeI9TTPZ0ypH/AHt/8VN9pCI1toBygt1z/SS5mf8AB1X+rTtKgZ4pkACXEKSYHIOB3co/9yN/vqCv5jpJJyTtk/8AflQ017n6hsNCwVGYfnF1D4ZIz94NSHYQf71i+D/w2FffGfzNj+6L/Fnr57CnHFIs8vFn4d21DP5DdYkyf7R3Of5Qk28c9vbj4Rq0jf3kSq7wuJZLK6OPHFNE2eoRu9RvlqKfOt/icpe0gAGWuZ7mfAHi8TpGgwOe6Pj404XwGSzhu/pQWPvYQixGRDK0nexuh0KxZVGnJJHKgxtyoSMHs8uu74og6SAr94yP7yivrif6Ha/0t3/EhqGsbruru3l+xKjfIMCR92amuKAfQ7XG/wCVu/4kW/3UIROs7R5wuG1s2E3fG5lUh0iVGWESDdWkd8Fgp30hdyOYqvcQnaR8bs8jZPUszEn7ySakezUQuJZIj73dStHg/wA5GpcA/EKw+dacN0YZ4Zh/NurfHSQ3+FCdcfp1wLAlmba0vEY5bvILb08AeWQD4SKlYeGS2duyT6Z5Z0IcIdEcIcZK5PidwCBt4c1l4tcZs4Dy7+e5uTnyLJGv+Rz99QnDeEz3Ec0sekJAupyTjGATtsSTtQ4qica5GHiL61Ynck5O2Nycn/E1KwHHC4R1NzMwHXHdW65x8f8ACvjjlqiiHRjD28bMM5Ic6tWfXIqJsY27tn5ohAY/Z1ZwT+qSMZ86FlVKyTZLcD4TGWeSa4WKE7SIMtNIAVYpGgHUgDUSB61rdp+K/SJZZSMd4xIX7I2CqMfZUAfKtFr8chk/61L8C7LS3MytLG8duvjkdgVARRk4YgbnHPpz6UK8l44l8X7Zk7PnTa3gfCkwwhQdic3CSDA5nwjPw3rHbcfnhiMSTPHGSSVRtOonHvacE8vOpfinBra6kaeG/ijRuay+Bo9ICgIhwSNKgDA5AVHtw3hcW8l1NcHbaJNI+9+eOoyDQrjyJiOOtkDPLqwibk+W+fJR86ul/wBl7m0gtjbIWliLSSsm7rM4UKNOMkKoOP2ieW9RcXa6zgbNrYrqXOmSZyzBvqtjBHyqvR9o7hJnmSVlkckswONRPPI5Eeh5UKLy1dcmTlt2Lv5BkQ92vVpCqgfEE5H3VlfsjDH+lcQhUg7rHmRgefIbj7sVVr3jE0xzLK7nf3mJ5nJwCcD4Vq6zjHShyslV2y8XHE+EKqaYJZmRAM57sOwzvJ4uZ8wPka1x7Qli/RrK3h8iV1sB+1tvnr6cqp2a8oVlgve3V5KMPcSY8lxGDvkZCAdetQktwWJLEknmSck/M1ipQHpNeUpQClKUB1Hsz+Z4P+8S/wCZ6ot57h+H/Wr12Z/M8H/eJf8AM9UW89w/AUNvjr7dE3ZN33DP1rSb5mK4H+AlQ/8AuVXuIAkhRv8A94FWvhoWG1id893d2k8T4/8AVjleSFvjqCfcahuz8AkumZvcijkkOf8AhoSP72KHHkf0NEhxr8zY/ui/xZ6i+D3Xd3TONisU2PiYXC/3sD51K8eXTHZqfeW0jyPLW0si/wBx1PzquOn5Xc4BxkjoOpx15ULMq+zKLJ2nIj+jx8u5tYV283BnY/HMtRHCyJpo4hsZHVM9AWYDJ++s/a3iyT3E0ie67nQOoQYCAjp4Qu1WiOylbg9o9smXjk7xtONeUaQhh1ODjagvO8bUyUnituVyDsytg/EHB/EVNzyf7vshkE6rkkAgnBeLBI6Zwawx9mr+5JIt3OsklnGnJY5Jy2N8+VbR7DtHtc3lvBsfDq1PheYCjGT6Z50IVmhZeaInszP3FwLj/wDHkjdl80L6X57dQP61a19PGSwXOnJ05543xnG33VZ+GXnDLJy4lmumIKMO7XumVsZOl8Z6czzFah7aW8e8HD4EbfxOTJgk7Y2Gw8qFE5nKaS7I76XPciNEieQRII00ISAgLNvpGPeYkn1q39leCyW1leC9R4opFXOCusAhlYgZ2O42PPoDyNVvfaLfPsJu7XOQsaqgHPkQNXU9agLm/kkwZHZyBgamLYHpk7UIVdV6ZbX7PWK+OTiQZGOQqRsZMEZww+qem68/Ks/Du1dhZZNtDPK7LpJlZVUgkZBUZGMDyqjGQ18k0I7ZcW9pLpkW1tb24zsVjBbHkTsCeucVDcS7X3U4KyTuykYKg6VPxVMA/E1DUocFKUoBSlKAUpSgFKUoBSlKAUpSgFKUoDpvDblLePhQkcAKs1wT6HWVTHmW8PzqlXBGkgnmPvO1XLh9vDxdUQ97BPBEqZBDxsi4UbEgg5OfmedafE+GcNsmKypczuraTuqITjP1SDihfHkLHLnXZt8LsXu+Cqsa6pbeUlQMb7ljz/Vc/wBmtXsd2cdra91EQyOFgBkyuDqV2U55E4VfnUfddvNMDQ2tulsrFSWR3MmpWVgQwx9kDfNaHGO29xdQrFNpYK4fVjDEgFcHBx18uYoUJvWiYl7CXvOZ4YUGBrklUDSPCMYycdADisT8BsIj+XvzId/DChbl01nI5/61Upbpm3YkkbAkkkAcgM9KxE0JO6fbLh/LvDIsd1ZyTHbxTvjfr4VLD/r1Fa3EPaBO/diEJbLESUEIK41bb745eQA64qr0oRJS/wC0lxNnvJ5GBxkFzpyNh4RhfwqMJrylAKUpQClKUApSlAKUpQClKUApSlAKUpQClKUApSlAKUpQClKUB//Z">
            <a:extLst>
              <a:ext uri="{FF2B5EF4-FFF2-40B4-BE49-F238E27FC236}">
                <a16:creationId xmlns:a16="http://schemas.microsoft.com/office/drawing/2014/main" id="{EF1A11B2-C34A-4720-8D0D-4A1174DC1260}"/>
              </a:ext>
            </a:extLst>
          </p:cNvPr>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None/>
            </a:pPr>
            <a:endParaRPr lang="en-US" altLang="en-US">
              <a:latin typeface="Times New Roman" panose="02020603050405020304" pitchFamily="18" charset="0"/>
            </a:endParaRPr>
          </a:p>
        </p:txBody>
      </p:sp>
      <p:sp>
        <p:nvSpPr>
          <p:cNvPr id="6151" name="AutoShape 11" descr="data:image/jpeg;base64,/9j/4AAQSkZJRgABAQAAAQABAAD/2wCEAAkGBhQSERUUExQWFRQVGBsZGBcYFxgZFxcXGBoXGRgYFhgYHCYfGBwkGhsYIC8gJCcpLCwsGh8xNTAqNSYrLCkBCQoKDgwOGg8PGi0lHSQ1LDAuLDI0KSwsLSwsLCwsLCw0LCwpLCwpKSwsLCksLCwsLCksLCwpLCwsLCwsKSwsLP/AABEIAM4A9QMBIgACEQEDEQH/xAAcAAEAAgMBAQEAAAAAAAAAAAAABQYDBAcBAgj/xABMEAACAQMCAwUEBQcJBgUFAAABAgMABBESIQUxQQYTIlFhBzJxgRRCUpGhIzM0YnJ0sxVDc4KSorGywSQlY7TR8Ag1U5PxFkVUdaT/xAAZAQEAAwEBAAAAAAAAAAAAAAAAAgMEAQX/xAAnEQADAAICAgEEAgMBAAAAAAAAAQIDERIxBCFREyNBcSIygbHRQ//aAAwDAQACEQMRAD8A4bSlKAUpSgFKUoBSlKAUpSgFKUoBSlbvCOEyXMqxRLqdvuA6sx6KOpoDXt7VpGCopZicBVGST5ADnXQ7TsdbWMazcRcM31YV3B25EDdyDseS+pFbLyW/BYyqET3kg542Vdjv9lc9ObbZxVIvLl5naa4csx8/LoAOQA8qFkY3fXXyW4e1Xu/DbWaJEOmcHbrhAADsPP4mtmOK04zG2lBb3aDO2MMPMhcawTzOMrnryrnrcQwfCBipHg/Ffo11FOPd1DUPNDsw+78RQnWNcW5e9Fyv+zfCoZBayGRJWUESlmxk8sn3M+mnHmRVN7XdkpLKXB8UTfm5ANmHkcbBh1HzFdc7XcAS7tnXALqpaNuuoA4wegby5HIqndkb3+ULKaxlPjRdUTHngEac+elsD9k0KDmlKy3EBRmVgQykgg8wQcEH4HasVAKUpQClKUApSlAKUpQClKUApSlAKUpQClKUApSlAKUpQCvQK2eH8OeZwkas7Hooyfj6D1OBV44X7PI7dO/4jKI12IjDbnrhmXcn9VN/WgKt2d7LzXj6Yl2G7Oc6VG3XqfIDc1deIcWt+ExtBaflLp8a5DvpI8+meoQcuZJqN412+JT6PYJ3EI21AAOR6Y9z4+8epqrnEYyd2NC2MTr30j12OTJKxZ2OSScnJ5/OtG4uSx3+6vJpyxyaxGuEryeuM+l/s9BrcXxR45kVpVntp9Jz99dOYqSen0zqXZP2jwi2C3LaZYVx1Pehfdxge9yBz8ao/Ye/MV/AejOEPqJPB/iQflUa8kZ36+VfXB3JuocdZY8f21xQjcKPzslfaNad3xCbGPHpfb9dQT885PzqsVcPap/5g/7Ef+QVT6FYpSlAKUpQClKUApSlAKUpQClKUApSlAKUpQClK3eE8HluZFjiQszEfAZ6seSj1NAaiISQAOfL1+HnV54D7N2K97et9HiAzpJCyH9rVtHtnmM+lSixWnBkGrFxeEZGNtOcEbfzY9T4z6A4qo8X43cXrapmwo91Bsi/sryz6nJoTmKp6RZbrt1BaIYeGwj1lYHc+YB8TH1bb0qp3k0s795PIzsepP4eQHoKxGRY9hufx++tGa7LfDyoaOOPH7r2/g25b1V2Uf8AQf8AWtGSQncmvjNKFN5avsZryvcUxQqPKZr3FeUB7mpzsTad5f248pFf5Jl/9Kgqvfslsw108re7FGd/IuQv+UPQEZ7SLjXxCXb3dCc850ou/wAaq9bvF7zvZ5ZdvykjPty8TE9eVaVAKUpQClKUApSlAKUpQClKUApSlAKUpQClKUBs8O4e80qRRrl3YAD49T5AcyegBro/EeJJwe2FtbkPdSbu+BtnqR5fZB+JxtWn7PLdba2nv5BnQrJGDkZOBqx8SVTPxHnVSNw00jzynU7EsSfXn93ShPHDutHyEJJkkYszHJLHO/mc8zWvPfk7LsKx3NxqPpWuaF95VK4R18/J7mvmlKGU9xQCvVGasUfZiWKMSzDuEO4MgOsjzWJfFj1OB61xvRKUmQsVkx9KzrZKOZz9wqy8BtOFyMBc3Vyp9Y1RD/WBkI+YFdGtPZdw14wURnDDZxMzZ9VI2/A1my+VGL+yZrxzP4Wzi30aP0/tVimsBjKnPpXTeIezMWZMqwi9t+bRsWWdFx7yFCA/Xp05cyI7iNhwVkVobiW3kYZA0u+k+Ui42PwbHxqU+RNe5TaJUk/7Skc2IroXYl+44VfTjIY5QEcwQgVT8mkH41SeKWgjkKiRJRzDpnDA8juAQfMEbVduzil+BXiqMlXZiPTELE/JVY/KtC6MLOe5rylKHBSlKAUpSgFKUoBSlKAUpSgFKUoBSlKAUpSgOi8Z/J8AtlUn8o41ZPmZX+7KjaqVdNpjVfMVdJh9I4AhBBNu+4A3ADMN/PwyKfmKo122Qp/V/wBSKF2OtTRqk15XppQpPKVsWPD3mkWOJS8jtpVRuSTyAqxcc9nNxawtK7wPoIDpHJrePPV8DAGdufOuNpdnUmzX9n/CvpPEbWLGQZVLfsp426j6qmut9tOwlzd3Ba8vVFsniWKGNgEHXCkkaupbxH4DlWf/AA8cNDcQlkI3ihOn0aRlXP3Bh8zXZbiQTBZ4slGyMjzVipP3g1m8uqiOU9luFS61R+fu1fZazjj12jXEgUgM7J+QBPTvmCjJxyAbfaq/wXtDc2mWt5mQE4Kggg+rIwI+ZFfofi1mjFX+hW1y68+8Oh/TDFGGfj+FQN9wWe8ZY5LeG0tFdXdEkWV5dJ1BAUUKq5zk86oXkx9P+T3+yz6Vc/RO9h+z9wLYzXM3ezykORsAuAAqKAAFOOeOpr86dpuGvBdzRyZ1K7bn6wJyG+YIPzr9acEbwt+1/pXHPapwQXlnDxGJMNp/K4+yCVb46XBI9G9MVZg4r7iXZDIm25+DjJNXz2UXQaSa2f3Jozsdx4dm2/YZv7IqKu/Z5dRwvcYRoFQSCRXBV1JAGkc84OcEDZTWT2axn+UY8dFkJ+Ghs/Ktc0q6KWmuyucQtTFI8Z2ZGKkeqkg8vUVrVLdqx/t11/Ty/wARqiakcFKUoBSlKAUpSgFKUoBSlKAUpSgFKUoBSlKAvfsx4spd7KXeK4U4H6+CCP6y7fFVqtdoOEPazNC/1T4T9pT7rD4j8c1GRSFWBBIIIII5gjqK6dC8XGrYK7LHexZweWrO+cdVPUDOnmNs0C9HLzQVu8W4RLbyGOVCjDz6jzB6j1G1aWKAt/s1lKT3Dp+dSzuGh8xIEG6+ujXU5f8ACoLSLhzxqzz3OlpiWYrJE4Uurr5HWB8qoXBOMPazxzRnxRtkA8m6FWHVSpII6gmusr9HdeH3Ksfoa64WJO9vl0eNJG6BWAXV1GD9as+b1pluMsnYHsM/DuItJA4e2mjKsrECSPcMhHSQZwOYPi60uuMXfApZFNu91w53eWN4867fWSzo22MBiSM4G+x5gfXY25nhmktnlSdLeGN4pFXDKpcosUpGxOgZHpg109JMqCOozXMGR1/F+/8AgyT72itdk+2VnxVGaDJaPGtHTS65zjPMYOOYJqN7UcagsgXkJ06tKIu7u3REHU52zyHWveCWgt+OXw0hRc28MygAAHuy0ch22zqYE/tVV+2fFEtZjezjX3ICW0fLVM+Wd/TAAGf1ao8mZdStFmGmk/ZbuyfbKC4sDPN3cS5kV4j/ADaq2krIWxqJGCeXvYxtWhZdvrG6hljhUJb24AYsmiIJuMLtjBHTb4V+b+I8QaeWSQhVMjFiqjSuT5DpvW5N2euo7YTNG6wM2N8jfGclOYHkxGD51prG3PFvRVNLe9F2XjuOCXKJnQ9y0MAO5EbESEDrgLkY/Wrzs9w3+SrWS8uBiZ10xxnmM7qrDzJG46BfU1GdkOO60s7YgAw3qOpAwSsmoPnzION/IgdK0vahdu1+6MxKoqaVOcLqjQnSDyyd6njhTv8AZ3JXLRVLi4Z2ZmOWYliepJOSfvrHSlWFQpSlAKUpQClKUApSlAKUpQClKUApSlAKUpQCstvctGwdGKspyCDuCPKsVegUB0bh/bi3u4hFxKME9JQOuTvhd4z6rt6CsPHvZeEQzQToYsah3pC+EgEYfGG29BX12M4BDb2/0+8HhGDCpwc5+tp6ufqg8t2PJaiOPdoJb5w0nhiG6RA+Eerfab1oTjHWR6krK2pPIZq19jO0UlidckZks5yY5FxkMVAOwO2pQw2PME+mIKe6x4V3P+FW/sqgk4VOsgzHDe28ko/4LELITjcDYbiq8nWtF1zENKX7LHwz2iwJeR21rHCLaeSPdI2jdCx0uJFOzsdsHoDXbuESZiXzGxr83dveD2kEpNjpK26oXlRy6GaRlKIpyRkKrtsfTnV87H+2q2KD6Q3dSYw4IYoxH1kYA4z5GskzwpXKevz8nHXKdM6vccMjeSORl/KR6tDciAwww9QRjIPkD0r85+2HiDXHERaxZfufAAu+qVyCwHmcaF+IPrV37Y+32BI2SxDSSkYEjKRGnqAd3I+GPjyqB9h0tiZZp7qVReBiymZwq6W950LEZfVnPpWpynq9e10U7a9ETb+zq0sYhNxWdwx3W3hxrYjmCx546kYA86wWPEeFTyrCvD5/GdIYTFpOuMKTg8uWfkeVb3th7cQzt9HtmV11apJF3BwTpRW6gZycbcq5hHMVYMpIIIII5gjcEeoquYrJO77LHSl6kvXZfgkcXG2iBLJA0mktz8GQNXqM/hUF7QYgvEZ8HOSp6bFkUldvIkj5VlPa4reJeRqO8IzMvJWcjTIR6OAG9GZqm/aDwyKaCPiFuMLKQJBj6x5Md8asgqfXFaJ3xWyp9nPaUpXTgpSlAKUr3FAeUr3TQLQHlKmbDsdeTHwW8nTdl0jflu+BipG59mt6sevQrEe9GjhpFHmQNj8iaAqtK9ZcUoDylKUApSlAKUpQCp3sZwE3d0kePAPFJ+wpGR8ScL86gxXR/ZsO4tL262yq4XnkFELY+BZk/smgNLtzxv6TcmNfzFvlFA90uNmYDyGMD0FVuRS2wOF8/P4V4sgVQTzO/qc/H/GrHwjsPJOgmuXFtb7btgMw9NWAvxY+uKG/ePHjUv22Vy3hZyUhQswBLEdFUEsc9AAOddD/APD9cqbq4gcBkmiyVYAhtLAEEHnkP+FZu1MEHDuHtFAgV7jwDOdbfbLlsHYDGCBgk7A5qsezK++j8WtjnZzoP9cEAf2sD51C/wCrM7dZP5fg7lxrgVpqayWCNImjVyiqFU6ncFhgbEFRlv1lrlPar2JTREtatrH/AKb7P/Vf3X+GxrqPtIuvo0lnd8o1kaCU/wDDnwVY+geNT/8ANWrh0yyx6WwSNiOeR5/dWPVTlaT79ndpwtro/HF5aPE5SRSjqcFWGGB9Qd6w66/TPtH9nUd3EcACQD8nJ1U7YRz1Q/hXH/aP2Ot7LuzFJ+UcDVDuSDgZdT0UnofltV8eQnXB9kHj9cp6KKTXlfRWvMVoKj7giLMFUEkkAAcyTsAK6bxHgTWnBpoZjq8aNHjoz90SD5YIkHrzqj9k79Le8hklHgVvFtkrkEBseakhvlXWe2/C5ry2VLbQ2XVj4gAyjOACRg7sDzHu0Bw7FeVcLr2eXYjLAROy+9HG4aRegyuN/kTmpGDsrZxLbs6XVzJcIHjiiQDPhBZcA6jgnoc46UO/o5+BW3acJllOIo5JM8tKE5xz5V0lLIQDw2Nna7e9eTI8nnnu/E/3DNR3GO3F1BIpjuYplG7LHEyw5OfD4wHbzztzoT+nWt6IS19m94y6mRYlxnMrqn4c8+hANbS9kbOI/l+IIxycpAhc9cYbzz0K1vxyxPHc3MkQuHWWEoJZJSipcJI5XSrrkqVA+Vao7XzoMQ91bjl+QijjOPLXjvPxoXY/HdrZ9/8A05w+4Pc28s0Nxtp+kL4JMjkMDKn4/LNZOzPBmsUlupUPfhjBbxEbtK2xYfaGMjbYjPpUBxEu7FpGcycyzFtecZBJYk55HnVi4R2pluDJcSbyWdtmM9BK8scRmx9sK+R6qKHLwOLS+Ta4pxJY2Mdzc3dzKh0usTxwQhxs6hlDM+DkatIziqt/KncXKzwgxKGB0hyx0gjKsx3f51pzSsGVVx4iBknbc9Sdvmas9t7NJ5oyy3Fu528KtrGegLKMA9KE8v05XFL2RXtEsdN/Iy+7IFkBPI61BOPMatQ+VKsPa7sjPLDZkLqlSIxu0YaQEIQEOpARvk/jShjOa0rPbWbyHwIz4+ypbn545VP2fs8vZMfkSg33kZY8Y8wxyPuoCs0qy8a7Cz28feYSWMDd4m1BT1DDnsds4xUj2e4Dbi1jmmgkuJZpjFDEj6Q+2MnSQ3vAj7tqApYSszWDhA5R9BOA2k6c+WrlXUI3aA+GLh1iRjd5BPMMddMIZs/dUNads7qS7WB5EuI5XEZRowI2DNjUFCgjnnfehY8dJbaKDXQuyozwW+x9o/dojqsdsIYkvZlhVVjVyoCkkbc+ZPXO3IYqx+y64WT6RaP7s0ZIGeo8LAeXhfP9WhWZOyPZ+OKA8QuwSqfmkxnJ5K2OpJ90HyJO1Tyxs2b7if5OOM5gtj9Q8lyp95+WFO/U4GKl+I9prO1ljhlOlowCjaCyxjSyjdclTgEbDk1V/jN3w28fW9xPNo92KNZNI5clEfM+ZIoPzspfHu0D3c5lYfqxRjfSvy6+fnS84Hc2iw3UgKFpMqv1gVAdSw6Z3x12rofD7YQ/oXDXDD+cuMRads5/KEyEZxy9cEV89pbCefhbmco0yEygx7p4STgHHRCR9Ynzrmtk3XrS6OqcY4evFOFPGMETwgoemoYeM/2gtUj2T9sGki7mTIubfwsrc3QeEH4j3T8BWl7P/a3a2nC0juXYyx5VY0UszKPdOdlAwQNyOVcw7R8e+k301zbo1uJScgPv4hhySAPe5kDzqi8X1IS37XROG1Wkt7O0e0T2yQ26NBa4muGGCeccJ9ftOPsjl1PSub9n+x7TP9L4k+lWOrTIwVpDz8ZYgKv6vM+VQvYMBb+ONo0k17ZYZ0bFi6DONQAOMipJooorUyPCk8/0ieBpZmkfGhYypRdYXOGbdgelXKdPf5OTFU+BbOPXXDJYmeTupQhC5j3cZ5AFCCBtgE7bVTuNcLtIUEgsbtUf3Gmk7pWxg7ZUk7eX31XbO0Dmcn+biLj5Mij/ABqd9oMhN1MScnEe+c84oyfxqRLHiT2n+CW4Rx5p45WSSO3htwviaLv7jQ50r4m5kNgFjgbisF3xmBj+Ukvbo+TyrbxcvsRhyPkRUZ2ZTFpe45m3iP8A/XH/ANBURFG8kyRR41OcDPmfM0Lsc41HOkbjXxjm762UQFeSoWK45YJYktnrk756Vebbj0V3LwyRAFcXYV0H1TIdTjHUN59fxNQ4nbIIbWVBp72Elh/xEkkRiPQ6QfSsPYI/7fbfvUH+L0GaZTmp/JpXEgTPx6VjtIZbnUkUTOQMkLuQPPFSVotvqb6Ssrge6sbqmTnfUzKcDHkK97HgDikGkYXUcDOcDS2xPXpvQu8iskr10ZeEwslheK4ZWWa1BDDBHhueY6bYqDjVDK3eEhQrEY5lgp0jcdWwKvfaT/7n/T2f8OeoTh3GFh0mG1iM4/nmDyPq3wyoWCKR08ORihCMbvEkj77YqRKob84ltAsv9IsSas+oBUH1BqF4HdNFHN4cpOoiLb4BV45SBj63gH3nyrFxW6dssxLFySzEkknmck8ySc10zgfD7CO0NnLLEznBmBYK3eYBypJGyggAjyoV5r4VK+CkWHGWiXT3VvICc/lYEkbcfaI1Aema14eMyW830iLSjaslVGlCCfcK/Z9OlWKHszaC8tktpzcZmUyodLIkCeKQuwGCNIOaqPFiDq08ixwOW2Tjahc7nLjqtE32wnMJhntZJYku07wxhioQ53C4PLJO3x86Vg7Yj/Y+G/0Df5hSh5vRdG4nPK1mkczW8VxbGQmOKPWXiQsyqNhuAcDIHiqtXXGLY80ubo4965uSF+IjiG3w1kbVK9mjmLg569/MPlqfb8KpnlQ3+Ljm+0S3Yi/7q9WIkiK4BjZQSAS64Gw652z+tVou1FtLGgOV4fZO4Y43mm/IocftNqx5VzmdirI67MjAg+RzkfjVs4pxbvbaa4xg3lyAAeYhtkXY+mqRf7FCDxff0VsDbH/f4VIdh4g3FIQemo/MRvjn61H1I9hT/vWL+v8AwnoaPM9Y/wDJsXXs+uGleW6mt4A7liXkGTqJYlVXbn0yKz8JsrGzlWb6XLNJGcgQR+HOcYJbIwQcHcczvVg7RRRrf3ErRxyGKxD4kQOok71Y0OltmOCNjtvnfFVO87T3EqGMykRnYxxhY4+fIpGAp+eaGPF47yLey2cH+h31xNcouubRvDNGpwygIrrp8OCBgjfnnmBWrb8clFtHK9zHZxyawkVtbFnxG2lgSxCpgn7XWtT2PuBcXCH3iqkfBXII+8r91R3E/wBDtf6W7/iQ0OYYTvTM95xm2b3kurr+nuNCfHuoQcfJ6iuD8da0k1AZgcFZIvqlW2JA6EZ2NaXC3ZpNZXXHE6a1BwzBnA0r5k8q2O1NgIJ7iIHIjkdAfRWIHz23+FDVrHcNSvZbB2Vskm4eYSXSaXvGZ21ZgiGtwV5DbYiq1ZWnfmc7KUiefSBsdLrqUeQCljj9UVK8CufyKMNvo9hcN/XuJWgA+5wflUZ2Pk/3hHH0mV4CPPvo3jA/tMPuoVYHwjkYOz913XEbd+neBT8GOk/gc1LcU/RG/wD2Nz/DhqsXeVKt9ZW/EVYrufXYax9e/uG/tRQH/WhZK15H7IXhPK8/d2/iw1Kdv/0mX4RfwYqi+E8rz93b+LDUp2//AEmX4RfwYqFePuzzs5+iXn7vD/zcdaXZ7/zC3/bX/Wt3s5+iXn7vF/zcdRnDDILuIxIZJARoUDctuB+NDv8A4ErxL9Esf6Kb/mJa1OwX6fbfvUH+L1u9ogIxBb6lY20WlypBHeuzySqCNjpLBdtsqa0+wQ/2+2/eoP8AF6Hcq1MEdeylc48zUvZWbWNxBcyvFJ9bu4nBk3Q4ypA08xk1itHhV2M0PfDfSveGMZzzbSCTttgY+NfHGuKq8emO3ggUHP5JW1EnbxPIzMRz25ULPIx1ft9Ezc8XW5gv51UqHmtDg4JGEuARkc+XOq5wjixt72KXfEUiMfgCCw+7IrLwviSJZzxHOuWWJh5BYhLnPx7wY+BrX4bAstzo2/KqyLnbxsh0f3tNCl3xxLTNztPwvuZ54RyjkZR+yCdJ+a6T862F4iAYpmiim7yEKVlBZdcJ7snCsDnSqHn9avriFhfzzNqtpDLhVbwbeFAg3Hh90DfO9b1h2AmEbfSnS1UZKFpE2fbIYZOxUD6wIxyNBkyxymu/k07vtRM6NGDHFG2zJFHHErAb4YooLDI6k1FcN4c95cpBH1O58h9ZvkOVSzcG4dEAZr55jsdMCeZ+02Rt6kGknam1t45EsYHR5FKGZ5PGFyN1UciR60IZc/JcZWkaXbni0ckyww/mLZe6jP2se82euSNj1AFKrbc68oZjqHZn8zwf94l/zPVLJ2q6dmfzPB/3iX/M9Ue5Pg/786HoeI9TTPZ0ypH/AHt/8VN9pCI1toBygt1z/SS5mf8AB1X+rTtKgZ4pkACXEKSYHIOB3co/9yN/vqCv5jpJJyTtk/8AflQ017n6hsNCwVGYfnF1D4ZIz94NSHYQf71i+D/w2FffGfzNj+6L/Fnr57CnHFIs8vFn4d21DP5DdYkyf7R3Of5Qk28c9vbj4Rq0jf3kSq7wuJZLK6OPHFNE2eoRu9RvlqKfOt/icpe0gAGWuZ7mfAHi8TpGgwOe6Pj404XwGSzhu/pQWPvYQixGRDK0nexuh0KxZVGnJJHKgxtyoSMHs8uu74og6SAr94yP7yivrif6Ha/0t3/EhqGsbruru3l+xKjfIMCR92amuKAfQ7XG/wCVu/4kW/3UIROs7R5wuG1s2E3fG5lUh0iVGWESDdWkd8Fgp30hdyOYqvcQnaR8bs8jZPUszEn7ySakezUQuJZIj73dStHg/wA5GpcA/EKw+dacN0YZ4Zh/NurfHSQ3+FCdcfp1wLAlmba0vEY5bvILb08AeWQD4SKlYeGS2duyT6Z5Z0IcIdEcIcZK5PidwCBt4c1l4tcZs4Dy7+e5uTnyLJGv+Rz99QnDeEz3Ec0sekJAupyTjGATtsSTtQ4qica5GHiL61Ynck5O2Nycn/E1KwHHC4R1NzMwHXHdW65x8f8ACvjjlqiiHRjD28bMM5Ic6tWfXIqJsY27tn5ohAY/Z1ZwT+qSMZ86FlVKyTZLcD4TGWeSa4WKE7SIMtNIAVYpGgHUgDUSB61rdp+K/SJZZSMd4xIX7I2CqMfZUAfKtFr8chk/61L8C7LS3MytLG8duvjkdgVARRk4YgbnHPpz6UK8l44l8X7Zk7PnTa3gfCkwwhQdic3CSDA5nwjPw3rHbcfnhiMSTPHGSSVRtOonHvacE8vOpfinBra6kaeG/ijRuay+Bo9ICgIhwSNKgDA5AVHtw3hcW8l1NcHbaJNI+9+eOoyDQrjyJiOOtkDPLqwibk+W+fJR86ul/wBl7m0gtjbIWliLSSsm7rM4UKNOMkKoOP2ieW9RcXa6zgbNrYrqXOmSZyzBvqtjBHyqvR9o7hJnmSVlkckswONRPPI5Eeh5UKLy1dcmTlt2Lv5BkQ92vVpCqgfEE5H3VlfsjDH+lcQhUg7rHmRgefIbj7sVVr3jE0xzLK7nf3mJ5nJwCcD4Vq6zjHShyslV2y8XHE+EKqaYJZmRAM57sOwzvJ4uZ8wPka1x7Qli/RrK3h8iV1sB+1tvnr6cqp2a8oVlgve3V5KMPcSY8lxGDvkZCAdetQktwWJLEknmSck/M1ipQHpNeUpQClKUB1Hsz+Z4P+8S/wCZ6ot57h+H/Wr12Z/M8H/eJf8AM9UW89w/AUNvjr7dE3ZN33DP1rSb5mK4H+AlQ/8AuVXuIAkhRv8A94FWvhoWG1id893d2k8T4/8AVjleSFvjqCfcahuz8AkumZvcijkkOf8AhoSP72KHHkf0NEhxr8zY/ui/xZ6i+D3Xd3TONisU2PiYXC/3sD51K8eXTHZqfeW0jyPLW0si/wBx1PzquOn5Xc4BxkjoOpx15ULMq+zKLJ2nIj+jx8u5tYV283BnY/HMtRHCyJpo4hsZHVM9AWYDJ++s/a3iyT3E0ie67nQOoQYCAjp4Qu1WiOylbg9o9smXjk7xtONeUaQhh1ODjagvO8bUyUnituVyDsytg/EHB/EVNzyf7vshkE6rkkAgnBeLBI6Zwawx9mr+5JIt3OsklnGnJY5Jy2N8+VbR7DtHtc3lvBsfDq1PheYCjGT6Z50IVmhZeaInszP3FwLj/wDHkjdl80L6X57dQP61a19PGSwXOnJ05543xnG33VZ+GXnDLJy4lmumIKMO7XumVsZOl8Z6czzFah7aW8e8HD4EbfxOTJgk7Y2Gw8qFE5nKaS7I76XPciNEieQRII00ISAgLNvpGPeYkn1q39leCyW1leC9R4opFXOCusAhlYgZ2O42PPoDyNVvfaLfPsJu7XOQsaqgHPkQNXU9agLm/kkwZHZyBgamLYHpk7UIVdV6ZbX7PWK+OTiQZGOQqRsZMEZww+qem68/Ks/Du1dhZZNtDPK7LpJlZVUgkZBUZGMDyqjGQ18k0I7ZcW9pLpkW1tb24zsVjBbHkTsCeucVDcS7X3U4KyTuykYKg6VPxVMA/E1DUocFKUoBSlKAUpSgFKUoBSlKAUpSgFKUoDpvDblLePhQkcAKs1wT6HWVTHmW8PzqlXBGkgnmPvO1XLh9vDxdUQ97BPBEqZBDxsi4UbEgg5OfmedafE+GcNsmKypczuraTuqITjP1SDihfHkLHLnXZt8LsXu+Cqsa6pbeUlQMb7ljz/Vc/wBmtXsd2cdra91EQyOFgBkyuDqV2U55E4VfnUfddvNMDQ2tulsrFSWR3MmpWVgQwx9kDfNaHGO29xdQrFNpYK4fVjDEgFcHBx18uYoUJvWiYl7CXvOZ4YUGBrklUDSPCMYycdADisT8BsIj+XvzId/DChbl01nI5/61Upbpm3YkkbAkkkAcgM9KxE0JO6fbLh/LvDIsd1ZyTHbxTvjfr4VLD/r1Fa3EPaBO/diEJbLESUEIK41bb745eQA64qr0oRJS/wC0lxNnvJ5GBxkFzpyNh4RhfwqMJrylAKUpQClKUApSlAKUpQClKUApSlAKUpQClKUApSlAKUpQClKUB//Z">
            <a:extLst>
              <a:ext uri="{FF2B5EF4-FFF2-40B4-BE49-F238E27FC236}">
                <a16:creationId xmlns:a16="http://schemas.microsoft.com/office/drawing/2014/main" id="{0342BEC5-DC1F-4AFE-99ED-A9FAC5BFF4E7}"/>
              </a:ext>
            </a:extLst>
          </p:cNvPr>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None/>
            </a:pPr>
            <a:endParaRPr lang="en-US" altLang="en-US">
              <a:latin typeface="Times New Roman" panose="02020603050405020304" pitchFamily="18" charset="0"/>
            </a:endParaRPr>
          </a:p>
        </p:txBody>
      </p:sp>
      <p:sp>
        <p:nvSpPr>
          <p:cNvPr id="6152" name="AutoShape 13" descr="data:image/jpeg;base64,/9j/4AAQSkZJRgABAQAAAQABAAD/2wCEAAkGBhQSERUUExQWFRQVGBsZGBcYFxgZFxcXGBoXGRgYFhgYHCYfGBwkGhsYIC8gJCcpLCwsGh8xNTAqNSYrLCkBCQoKDgwOGg8PGi0lHSQ1LDAuLDI0KSwsLSwsLCwsLCw0LCwpLCwpKSwsLCksLCwsLCksLCwpLCwsLCwsKSwsLP/AABEIAM4A9QMBIgACEQEDEQH/xAAcAAEAAgMBAQEAAAAAAAAAAAAABQYDBAcBAgj/xABMEAACAQMCAwUEBQcJBgUFAAABAgMABBESIQUxQQYTIlFhBzJxgRRCUpGhIzM0YnJ0sxVDc4KSorGywSQlY7TR8Ag1U5PxFkVUdaT/xAAZAQEAAwEBAAAAAAAAAAAAAAAAAgMEAQX/xAAnEQADAAICAgEEAgMBAAAAAAAAAQIDERIxBCFREyNBcSIygbHRQ//aAAwDAQACEQMRAD8A4bSlKAUpSgFKUoBSlKAUpSgFKUoBSlbvCOEyXMqxRLqdvuA6sx6KOpoDXt7VpGCopZicBVGST5ADnXQ7TsdbWMazcRcM31YV3B25EDdyDseS+pFbLyW/BYyqET3kg542Vdjv9lc9ObbZxVIvLl5naa4csx8/LoAOQA8qFkY3fXXyW4e1Xu/DbWaJEOmcHbrhAADsPP4mtmOK04zG2lBb3aDO2MMPMhcawTzOMrnryrnrcQwfCBipHg/Ffo11FOPd1DUPNDsw+78RQnWNcW5e9Fyv+zfCoZBayGRJWUESlmxk8sn3M+mnHmRVN7XdkpLKXB8UTfm5ANmHkcbBh1HzFdc7XcAS7tnXALqpaNuuoA4wegby5HIqndkb3+ULKaxlPjRdUTHngEac+elsD9k0KDmlKy3EBRmVgQykgg8wQcEH4HasVAKUpQClKUApSlAKUpQClKUApSlAKUpQClKUApSlAKUpQCvQK2eH8OeZwkas7Hooyfj6D1OBV44X7PI7dO/4jKI12IjDbnrhmXcn9VN/WgKt2d7LzXj6Yl2G7Oc6VG3XqfIDc1deIcWt+ExtBaflLp8a5DvpI8+meoQcuZJqN412+JT6PYJ3EI21AAOR6Y9z4+8epqrnEYyd2NC2MTr30j12OTJKxZ2OSScnJ5/OtG4uSx3+6vJpyxyaxGuEryeuM+l/s9BrcXxR45kVpVntp9Jz99dOYqSen0zqXZP2jwi2C3LaZYVx1Pehfdxge9yBz8ao/Ye/MV/AejOEPqJPB/iQflUa8kZ36+VfXB3JuocdZY8f21xQjcKPzslfaNad3xCbGPHpfb9dQT885PzqsVcPap/5g/7Ef+QVT6FYpSlAKUpQClKUApSlAKUpQClKUApSlAKUpQClK3eE8HluZFjiQszEfAZ6seSj1NAaiISQAOfL1+HnV54D7N2K97et9HiAzpJCyH9rVtHtnmM+lSixWnBkGrFxeEZGNtOcEbfzY9T4z6A4qo8X43cXrapmwo91Bsi/sryz6nJoTmKp6RZbrt1BaIYeGwj1lYHc+YB8TH1bb0qp3k0s795PIzsepP4eQHoKxGRY9hufx++tGa7LfDyoaOOPH7r2/g25b1V2Uf8AQf8AWtGSQncmvjNKFN5avsZryvcUxQqPKZr3FeUB7mpzsTad5f248pFf5Jl/9Kgqvfslsw108re7FGd/IuQv+UPQEZ7SLjXxCXb3dCc850ou/wAaq9bvF7zvZ5ZdvykjPty8TE9eVaVAKUpQClKUApSlAKUpQClKUApSlAKUpQClKUBs8O4e80qRRrl3YAD49T5AcyegBro/EeJJwe2FtbkPdSbu+BtnqR5fZB+JxtWn7PLdba2nv5BnQrJGDkZOBqx8SVTPxHnVSNw00jzynU7EsSfXn93ShPHDutHyEJJkkYszHJLHO/mc8zWvPfk7LsKx3NxqPpWuaF95VK4R18/J7mvmlKGU9xQCvVGasUfZiWKMSzDuEO4MgOsjzWJfFj1OB61xvRKUmQsVkx9KzrZKOZz9wqy8BtOFyMBc3Vyp9Y1RD/WBkI+YFdGtPZdw14wURnDDZxMzZ9VI2/A1my+VGL+yZrxzP4Wzi30aP0/tVimsBjKnPpXTeIezMWZMqwi9t+bRsWWdFx7yFCA/Xp05cyI7iNhwVkVobiW3kYZA0u+k+Ui42PwbHxqU+RNe5TaJUk/7Skc2IroXYl+44VfTjIY5QEcwQgVT8mkH41SeKWgjkKiRJRzDpnDA8juAQfMEbVduzil+BXiqMlXZiPTELE/JVY/KtC6MLOe5rylKHBSlKAUpSgFKUoBSlKAUpSgFKUoBSlKAUpSgOi8Z/J8AtlUn8o41ZPmZX+7KjaqVdNpjVfMVdJh9I4AhBBNu+4A3ADMN/PwyKfmKo122Qp/V/wBSKF2OtTRqk15XppQpPKVsWPD3mkWOJS8jtpVRuSTyAqxcc9nNxawtK7wPoIDpHJrePPV8DAGdufOuNpdnUmzX9n/CvpPEbWLGQZVLfsp426j6qmut9tOwlzd3Ba8vVFsniWKGNgEHXCkkaupbxH4DlWf/AA8cNDcQlkI3ihOn0aRlXP3Bh8zXZbiQTBZ4slGyMjzVipP3g1m8uqiOU9luFS61R+fu1fZazjj12jXEgUgM7J+QBPTvmCjJxyAbfaq/wXtDc2mWt5mQE4Kggg+rIwI+ZFfofi1mjFX+hW1y68+8Oh/TDFGGfj+FQN9wWe8ZY5LeG0tFdXdEkWV5dJ1BAUUKq5zk86oXkx9P+T3+yz6Vc/RO9h+z9wLYzXM3ezykORsAuAAqKAAFOOeOpr86dpuGvBdzRyZ1K7bn6wJyG+YIPzr9acEbwt+1/pXHPapwQXlnDxGJMNp/K4+yCVb46XBI9G9MVZg4r7iXZDIm25+DjJNXz2UXQaSa2f3Jozsdx4dm2/YZv7IqKu/Z5dRwvcYRoFQSCRXBV1JAGkc84OcEDZTWT2axn+UY8dFkJ+Ghs/Ktc0q6KWmuyucQtTFI8Z2ZGKkeqkg8vUVrVLdqx/t11/Ty/wARqiakcFKUoBSlKAUpSgFKUoBSlKAUpSgFKUoBSlKAvfsx4spd7KXeK4U4H6+CCP6y7fFVqtdoOEPazNC/1T4T9pT7rD4j8c1GRSFWBBIIIII5gjqK6dC8XGrYK7LHexZweWrO+cdVPUDOnmNs0C9HLzQVu8W4RLbyGOVCjDz6jzB6j1G1aWKAt/s1lKT3Dp+dSzuGh8xIEG6+ujXU5f8ACoLSLhzxqzz3OlpiWYrJE4Uurr5HWB8qoXBOMPazxzRnxRtkA8m6FWHVSpII6gmusr9HdeH3Ksfoa64WJO9vl0eNJG6BWAXV1GD9as+b1pluMsnYHsM/DuItJA4e2mjKsrECSPcMhHSQZwOYPi60uuMXfApZFNu91w53eWN4867fWSzo22MBiSM4G+x5gfXY25nhmktnlSdLeGN4pFXDKpcosUpGxOgZHpg109JMqCOozXMGR1/F+/8AgyT72itdk+2VnxVGaDJaPGtHTS65zjPMYOOYJqN7UcagsgXkJ06tKIu7u3REHU52zyHWveCWgt+OXw0hRc28MygAAHuy0ch22zqYE/tVV+2fFEtZjezjX3ICW0fLVM+Wd/TAAGf1ao8mZdStFmGmk/ZbuyfbKC4sDPN3cS5kV4j/ADaq2krIWxqJGCeXvYxtWhZdvrG6hljhUJb24AYsmiIJuMLtjBHTb4V+b+I8QaeWSQhVMjFiqjSuT5DpvW5N2euo7YTNG6wM2N8jfGclOYHkxGD51prG3PFvRVNLe9F2XjuOCXKJnQ9y0MAO5EbESEDrgLkY/Wrzs9w3+SrWS8uBiZ10xxnmM7qrDzJG46BfU1GdkOO60s7YgAw3qOpAwSsmoPnzION/IgdK0vahdu1+6MxKoqaVOcLqjQnSDyyd6njhTv8AZ3JXLRVLi4Z2ZmOWYliepJOSfvrHSlWFQpSlAKUpQClKUApSlAKUpQClKUApSlAKUpQCstvctGwdGKspyCDuCPKsVegUB0bh/bi3u4hFxKME9JQOuTvhd4z6rt6CsPHvZeEQzQToYsah3pC+EgEYfGG29BX12M4BDb2/0+8HhGDCpwc5+tp6ufqg8t2PJaiOPdoJb5w0nhiG6RA+Eerfab1oTjHWR6krK2pPIZq19jO0UlidckZks5yY5FxkMVAOwO2pQw2PME+mIKe6x4V3P+FW/sqgk4VOsgzHDe28ko/4LELITjcDYbiq8nWtF1zENKX7LHwz2iwJeR21rHCLaeSPdI2jdCx0uJFOzsdsHoDXbuESZiXzGxr83dveD2kEpNjpK26oXlRy6GaRlKIpyRkKrtsfTnV87H+2q2KD6Q3dSYw4IYoxH1kYA4z5GskzwpXKevz8nHXKdM6vccMjeSORl/KR6tDciAwww9QRjIPkD0r85+2HiDXHERaxZfufAAu+qVyCwHmcaF+IPrV37Y+32BI2SxDSSkYEjKRGnqAd3I+GPjyqB9h0tiZZp7qVReBiymZwq6W950LEZfVnPpWpynq9e10U7a9ETb+zq0sYhNxWdwx3W3hxrYjmCx546kYA86wWPEeFTyrCvD5/GdIYTFpOuMKTg8uWfkeVb3th7cQzt9HtmV11apJF3BwTpRW6gZycbcq5hHMVYMpIIIII5gjcEeoquYrJO77LHSl6kvXZfgkcXG2iBLJA0mktz8GQNXqM/hUF7QYgvEZ8HOSp6bFkUldvIkj5VlPa4reJeRqO8IzMvJWcjTIR6OAG9GZqm/aDwyKaCPiFuMLKQJBj6x5Md8asgqfXFaJ3xWyp9nPaUpXTgpSlAKUr3FAeUr3TQLQHlKmbDsdeTHwW8nTdl0jflu+BipG59mt6sevQrEe9GjhpFHmQNj8iaAqtK9ZcUoDylKUApSlAKUpQCp3sZwE3d0kePAPFJ+wpGR8ScL86gxXR/ZsO4tL262yq4XnkFELY+BZk/smgNLtzxv6TcmNfzFvlFA90uNmYDyGMD0FVuRS2wOF8/P4V4sgVQTzO/qc/H/GrHwjsPJOgmuXFtb7btgMw9NWAvxY+uKG/ePHjUv22Vy3hZyUhQswBLEdFUEsc9AAOddD/APD9cqbq4gcBkmiyVYAhtLAEEHnkP+FZu1MEHDuHtFAgV7jwDOdbfbLlsHYDGCBgk7A5qsezK++j8WtjnZzoP9cEAf2sD51C/wCrM7dZP5fg7lxrgVpqayWCNImjVyiqFU6ncFhgbEFRlv1lrlPar2JTREtatrH/AKb7P/Vf3X+GxrqPtIuvo0lnd8o1kaCU/wDDnwVY+geNT/8ANWrh0yyx6WwSNiOeR5/dWPVTlaT79ndpwtro/HF5aPE5SRSjqcFWGGB9Qd6w66/TPtH9nUd3EcACQD8nJ1U7YRz1Q/hXH/aP2Ot7LuzFJ+UcDVDuSDgZdT0UnofltV8eQnXB9kHj9cp6KKTXlfRWvMVoKj7giLMFUEkkAAcyTsAK6bxHgTWnBpoZjq8aNHjoz90SD5YIkHrzqj9k79Le8hklHgVvFtkrkEBseakhvlXWe2/C5ry2VLbQ2XVj4gAyjOACRg7sDzHu0Bw7FeVcLr2eXYjLAROy+9HG4aRegyuN/kTmpGDsrZxLbs6XVzJcIHjiiQDPhBZcA6jgnoc46UO/o5+BW3acJllOIo5JM8tKE5xz5V0lLIQDw2Nna7e9eTI8nnnu/E/3DNR3GO3F1BIpjuYplG7LHEyw5OfD4wHbzztzoT+nWt6IS19m94y6mRYlxnMrqn4c8+hANbS9kbOI/l+IIxycpAhc9cYbzz0K1vxyxPHc3MkQuHWWEoJZJSipcJI5XSrrkqVA+Vao7XzoMQ91bjl+QijjOPLXjvPxoXY/HdrZ9/8A05w+4Pc28s0Nxtp+kL4JMjkMDKn4/LNZOzPBmsUlupUPfhjBbxEbtK2xYfaGMjbYjPpUBxEu7FpGcycyzFtecZBJYk55HnVi4R2pluDJcSbyWdtmM9BK8scRmx9sK+R6qKHLwOLS+Ta4pxJY2Mdzc3dzKh0usTxwQhxs6hlDM+DkatIziqt/KncXKzwgxKGB0hyx0gjKsx3f51pzSsGVVx4iBknbc9Sdvmas9t7NJ5oyy3Fu528KtrGegLKMA9KE8v05XFL2RXtEsdN/Iy+7IFkBPI61BOPMatQ+VKsPa7sjPLDZkLqlSIxu0YaQEIQEOpARvk/jShjOa0rPbWbyHwIz4+ypbn545VP2fs8vZMfkSg33kZY8Y8wxyPuoCs0qy8a7Cz28feYSWMDd4m1BT1DDnsds4xUj2e4Dbi1jmmgkuJZpjFDEj6Q+2MnSQ3vAj7tqApYSszWDhA5R9BOA2k6c+WrlXUI3aA+GLh1iRjd5BPMMddMIZs/dUNads7qS7WB5EuI5XEZRowI2DNjUFCgjnnfehY8dJbaKDXQuyozwW+x9o/dojqsdsIYkvZlhVVjVyoCkkbc+ZPXO3IYqx+y64WT6RaP7s0ZIGeo8LAeXhfP9WhWZOyPZ+OKA8QuwSqfmkxnJ5K2OpJ90HyJO1Tyxs2b7if5OOM5gtj9Q8lyp95+WFO/U4GKl+I9prO1ljhlOlowCjaCyxjSyjdclTgEbDk1V/jN3w28fW9xPNo92KNZNI5clEfM+ZIoPzspfHu0D3c5lYfqxRjfSvy6+fnS84Hc2iw3UgKFpMqv1gVAdSw6Z3x12rofD7YQ/oXDXDD+cuMRads5/KEyEZxy9cEV89pbCefhbmco0yEygx7p4STgHHRCR9Ynzrmtk3XrS6OqcY4evFOFPGMETwgoemoYeM/2gtUj2T9sGki7mTIubfwsrc3QeEH4j3T8BWl7P/a3a2nC0juXYyx5VY0UszKPdOdlAwQNyOVcw7R8e+k301zbo1uJScgPv4hhySAPe5kDzqi8X1IS37XROG1Wkt7O0e0T2yQ26NBa4muGGCeccJ9ftOPsjl1PSub9n+x7TP9L4k+lWOrTIwVpDz8ZYgKv6vM+VQvYMBb+ONo0k17ZYZ0bFi6DONQAOMipJooorUyPCk8/0ieBpZmkfGhYypRdYXOGbdgelXKdPf5OTFU+BbOPXXDJYmeTupQhC5j3cZ5AFCCBtgE7bVTuNcLtIUEgsbtUf3Gmk7pWxg7ZUk7eX31XbO0Dmcn+biLj5Mij/ABqd9oMhN1MScnEe+c84oyfxqRLHiT2n+CW4Rx5p45WSSO3htwviaLv7jQ50r4m5kNgFjgbisF3xmBj+Ukvbo+TyrbxcvsRhyPkRUZ2ZTFpe45m3iP8A/XH/ANBURFG8kyRR41OcDPmfM0Lsc41HOkbjXxjm762UQFeSoWK45YJYktnrk756Vebbj0V3LwyRAFcXYV0H1TIdTjHUN59fxNQ4nbIIbWVBp72Elh/xEkkRiPQ6QfSsPYI/7fbfvUH+L0GaZTmp/JpXEgTPx6VjtIZbnUkUTOQMkLuQPPFSVotvqb6Ssrge6sbqmTnfUzKcDHkK97HgDikGkYXUcDOcDS2xPXpvQu8iskr10ZeEwslheK4ZWWa1BDDBHhueY6bYqDjVDK3eEhQrEY5lgp0jcdWwKvfaT/7n/T2f8OeoTh3GFh0mG1iM4/nmDyPq3wyoWCKR08ORihCMbvEkj77YqRKob84ltAsv9IsSas+oBUH1BqF4HdNFHN4cpOoiLb4BV45SBj63gH3nyrFxW6dssxLFySzEkknmck8ySc10zgfD7CO0NnLLEznBmBYK3eYBypJGyggAjyoV5r4VK+CkWHGWiXT3VvICc/lYEkbcfaI1Aema14eMyW830iLSjaslVGlCCfcK/Z9OlWKHszaC8tktpzcZmUyodLIkCeKQuwGCNIOaqPFiDq08ixwOW2Tjahc7nLjqtE32wnMJhntZJYku07wxhioQ53C4PLJO3x86Vg7Yj/Y+G/0Df5hSh5vRdG4nPK1mkczW8VxbGQmOKPWXiQsyqNhuAcDIHiqtXXGLY80ubo4965uSF+IjiG3w1kbVK9mjmLg569/MPlqfb8KpnlQ3+Ljm+0S3Yi/7q9WIkiK4BjZQSAS64Gw652z+tVou1FtLGgOV4fZO4Y43mm/IocftNqx5VzmdirI67MjAg+RzkfjVs4pxbvbaa4xg3lyAAeYhtkXY+mqRf7FCDxff0VsDbH/f4VIdh4g3FIQemo/MRvjn61H1I9hT/vWL+v8AwnoaPM9Y/wDJsXXs+uGleW6mt4A7liXkGTqJYlVXbn0yKz8JsrGzlWb6XLNJGcgQR+HOcYJbIwQcHcczvVg7RRRrf3ErRxyGKxD4kQOok71Y0OltmOCNjtvnfFVO87T3EqGMykRnYxxhY4+fIpGAp+eaGPF47yLey2cH+h31xNcouubRvDNGpwygIrrp8OCBgjfnnmBWrb8clFtHK9zHZxyawkVtbFnxG2lgSxCpgn7XWtT2PuBcXCH3iqkfBXII+8r91R3E/wBDtf6W7/iQ0OYYTvTM95xm2b3kurr+nuNCfHuoQcfJ6iuD8da0k1AZgcFZIvqlW2JA6EZ2NaXC3ZpNZXXHE6a1BwzBnA0r5k8q2O1NgIJ7iIHIjkdAfRWIHz23+FDVrHcNSvZbB2Vskm4eYSXSaXvGZ21ZgiGtwV5DbYiq1ZWnfmc7KUiefSBsdLrqUeQCljj9UVK8CufyKMNvo9hcN/XuJWgA+5wflUZ2Pk/3hHH0mV4CPPvo3jA/tMPuoVYHwjkYOz913XEbd+neBT8GOk/gc1LcU/RG/wD2Nz/DhqsXeVKt9ZW/EVYrufXYax9e/uG/tRQH/WhZK15H7IXhPK8/d2/iw1Kdv/0mX4RfwYqi+E8rz93b+LDUp2//AEmX4RfwYqFePuzzs5+iXn7vD/zcdaXZ7/zC3/bX/Wt3s5+iXn7vF/zcdRnDDILuIxIZJARoUDctuB+NDv8A4ErxL9Esf6Kb/mJa1OwX6fbfvUH+L1u9ogIxBb6lY20WlypBHeuzySqCNjpLBdtsqa0+wQ/2+2/eoP8AF6Hcq1MEdeylc48zUvZWbWNxBcyvFJ9bu4nBk3Q4ypA08xk1itHhV2M0PfDfSveGMZzzbSCTttgY+NfHGuKq8emO3ggUHP5JW1EnbxPIzMRz25ULPIx1ft9Ezc8XW5gv51UqHmtDg4JGEuARkc+XOq5wjixt72KXfEUiMfgCCw+7IrLwviSJZzxHOuWWJh5BYhLnPx7wY+BrX4bAstzo2/KqyLnbxsh0f3tNCl3xxLTNztPwvuZ54RyjkZR+yCdJ+a6T862F4iAYpmiim7yEKVlBZdcJ7snCsDnSqHn9avriFhfzzNqtpDLhVbwbeFAg3Hh90DfO9b1h2AmEbfSnS1UZKFpE2fbIYZOxUD6wIxyNBkyxymu/k07vtRM6NGDHFG2zJFHHErAb4YooLDI6k1FcN4c95cpBH1O58h9ZvkOVSzcG4dEAZr55jsdMCeZ+02Rt6kGknam1t45EsYHR5FKGZ5PGFyN1UciR60IZc/JcZWkaXbni0ckyww/mLZe6jP2se82euSNj1AFKrbc68oZjqHZn8zwf94l/zPVLJ2q6dmfzPB/3iX/M9Ue5Pg/786HoeI9TTPZ0ypH/AHt/8VN9pCI1toBygt1z/SS5mf8AB1X+rTtKgZ4pkACXEKSYHIOB3co/9yN/vqCv5jpJJyTtk/8AflQ017n6hsNCwVGYfnF1D4ZIz94NSHYQf71i+D/w2FffGfzNj+6L/Fnr57CnHFIs8vFn4d21DP5DdYkyf7R3Of5Qk28c9vbj4Rq0jf3kSq7wuJZLK6OPHFNE2eoRu9RvlqKfOt/icpe0gAGWuZ7mfAHi8TpGgwOe6Pj404XwGSzhu/pQWPvYQixGRDK0nexuh0KxZVGnJJHKgxtyoSMHs8uu74og6SAr94yP7yivrif6Ha/0t3/EhqGsbruru3l+xKjfIMCR92amuKAfQ7XG/wCVu/4kW/3UIROs7R5wuG1s2E3fG5lUh0iVGWESDdWkd8Fgp30hdyOYqvcQnaR8bs8jZPUszEn7ySakezUQuJZIj73dStHg/wA5GpcA/EKw+dacN0YZ4Zh/NurfHSQ3+FCdcfp1wLAlmba0vEY5bvILb08AeWQD4SKlYeGS2duyT6Z5Z0IcIdEcIcZK5PidwCBt4c1l4tcZs4Dy7+e5uTnyLJGv+Rz99QnDeEz3Ec0sekJAupyTjGATtsSTtQ4qica5GHiL61Ynck5O2Nycn/E1KwHHC4R1NzMwHXHdW65x8f8ACvjjlqiiHRjD28bMM5Ic6tWfXIqJsY27tn5ohAY/Z1ZwT+qSMZ86FlVKyTZLcD4TGWeSa4WKE7SIMtNIAVYpGgHUgDUSB61rdp+K/SJZZSMd4xIX7I2CqMfZUAfKtFr8chk/61L8C7LS3MytLG8duvjkdgVARRk4YgbnHPpz6UK8l44l8X7Zk7PnTa3gfCkwwhQdic3CSDA5nwjPw3rHbcfnhiMSTPHGSSVRtOonHvacE8vOpfinBra6kaeG/ijRuay+Bo9ICgIhwSNKgDA5AVHtw3hcW8l1NcHbaJNI+9+eOoyDQrjyJiOOtkDPLqwibk+W+fJR86ul/wBl7m0gtjbIWliLSSsm7rM4UKNOMkKoOP2ieW9RcXa6zgbNrYrqXOmSZyzBvqtjBHyqvR9o7hJnmSVlkckswONRPPI5Eeh5UKLy1dcmTlt2Lv5BkQ92vVpCqgfEE5H3VlfsjDH+lcQhUg7rHmRgefIbj7sVVr3jE0xzLK7nf3mJ5nJwCcD4Vq6zjHShyslV2y8XHE+EKqaYJZmRAM57sOwzvJ4uZ8wPka1x7Qli/RrK3h8iV1sB+1tvnr6cqp2a8oVlgve3V5KMPcSY8lxGDvkZCAdetQktwWJLEknmSck/M1ipQHpNeUpQClKUB1Hsz+Z4P+8S/wCZ6ot57h+H/Wr12Z/M8H/eJf8AM9UW89w/AUNvjr7dE3ZN33DP1rSb5mK4H+AlQ/8AuVXuIAkhRv8A94FWvhoWG1id893d2k8T4/8AVjleSFvjqCfcahuz8AkumZvcijkkOf8AhoSP72KHHkf0NEhxr8zY/ui/xZ6i+D3Xd3TONisU2PiYXC/3sD51K8eXTHZqfeW0jyPLW0si/wBx1PzquOn5Xc4BxkjoOpx15ULMq+zKLJ2nIj+jx8u5tYV283BnY/HMtRHCyJpo4hsZHVM9AWYDJ++s/a3iyT3E0ie67nQOoQYCAjp4Qu1WiOylbg9o9smXjk7xtONeUaQhh1ODjagvO8bUyUnituVyDsytg/EHB/EVNzyf7vshkE6rkkAgnBeLBI6Zwawx9mr+5JIt3OsklnGnJY5Jy2N8+VbR7DtHtc3lvBsfDq1PheYCjGT6Z50IVmhZeaInszP3FwLj/wDHkjdl80L6X57dQP61a19PGSwXOnJ05543xnG33VZ+GXnDLJy4lmumIKMO7XumVsZOl8Z6czzFah7aW8e8HD4EbfxOTJgk7Y2Gw8qFE5nKaS7I76XPciNEieQRII00ISAgLNvpGPeYkn1q39leCyW1leC9R4opFXOCusAhlYgZ2O42PPoDyNVvfaLfPsJu7XOQsaqgHPkQNXU9agLm/kkwZHZyBgamLYHpk7UIVdV6ZbX7PWK+OTiQZGOQqRsZMEZww+qem68/Ks/Du1dhZZNtDPK7LpJlZVUgkZBUZGMDyqjGQ18k0I7ZcW9pLpkW1tb24zsVjBbHkTsCeucVDcS7X3U4KyTuykYKg6VPxVMA/E1DUocFKUoBSlKAUpSgFKUoBSlKAUpSgFKUoDpvDblLePhQkcAKs1wT6HWVTHmW8PzqlXBGkgnmPvO1XLh9vDxdUQ97BPBEqZBDxsi4UbEgg5OfmedafE+GcNsmKypczuraTuqITjP1SDihfHkLHLnXZt8LsXu+Cqsa6pbeUlQMb7ljz/Vc/wBmtXsd2cdra91EQyOFgBkyuDqV2U55E4VfnUfddvNMDQ2tulsrFSWR3MmpWVgQwx9kDfNaHGO29xdQrFNpYK4fVjDEgFcHBx18uYoUJvWiYl7CXvOZ4YUGBrklUDSPCMYycdADisT8BsIj+XvzId/DChbl01nI5/61Upbpm3YkkbAkkkAcgM9KxE0JO6fbLh/LvDIsd1ZyTHbxTvjfr4VLD/r1Fa3EPaBO/diEJbLESUEIK41bb745eQA64qr0oRJS/wC0lxNnvJ5GBxkFzpyNh4RhfwqMJrylAKUpQClKUApSlAKUpQClKUApSlAKUpQClKUApSlAKUpQClKUB//Z">
            <a:extLst>
              <a:ext uri="{FF2B5EF4-FFF2-40B4-BE49-F238E27FC236}">
                <a16:creationId xmlns:a16="http://schemas.microsoft.com/office/drawing/2014/main" id="{5FCD91EF-F9DD-41FB-BE29-78F9D051C231}"/>
              </a:ext>
            </a:extLst>
          </p:cNvPr>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None/>
            </a:pPr>
            <a:endParaRPr lang="en-US" altLang="en-US">
              <a:latin typeface="Times New Roman" panose="02020603050405020304" pitchFamily="18" charset="0"/>
            </a:endParaRPr>
          </a:p>
        </p:txBody>
      </p:sp>
      <p:pic>
        <p:nvPicPr>
          <p:cNvPr id="6153" name="Picture 11" descr="west logo">
            <a:extLst>
              <a:ext uri="{FF2B5EF4-FFF2-40B4-BE49-F238E27FC236}">
                <a16:creationId xmlns:a16="http://schemas.microsoft.com/office/drawing/2014/main" id="{541D20E7-8024-4AC7-80C6-B88136A6C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86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5" descr="trojanhead">
            <a:extLst>
              <a:ext uri="{FF2B5EF4-FFF2-40B4-BE49-F238E27FC236}">
                <a16:creationId xmlns:a16="http://schemas.microsoft.com/office/drawing/2014/main" id="{719DE85C-31BF-42A7-A72F-7D79BC1FB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743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a:extLst>
              <a:ext uri="{FF2B5EF4-FFF2-40B4-BE49-F238E27FC236}">
                <a16:creationId xmlns:a16="http://schemas.microsoft.com/office/drawing/2014/main" id="{56FD8707-BC6E-4E54-8550-B6AB520DFF4E}"/>
              </a:ext>
            </a:extLst>
          </p:cNvPr>
          <p:cNvSpPr>
            <a:spLocks noGrp="1" noChangeArrowheads="1" noChangeShapeType="1" noTextEdit="1"/>
          </p:cNvSpPr>
          <p:nvPr>
            <p:ph type="title" idx="4294967295"/>
          </p:nvPr>
        </p:nvSpPr>
        <p:spPr bwMode="auto">
          <a:xfrm>
            <a:off x="2057400" y="1066800"/>
            <a:ext cx="5029200" cy="914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Division I eligibility</a:t>
            </a:r>
          </a:p>
        </p:txBody>
      </p:sp>
      <p:sp>
        <p:nvSpPr>
          <p:cNvPr id="15363" name="Text Box 3">
            <a:extLst>
              <a:ext uri="{FF2B5EF4-FFF2-40B4-BE49-F238E27FC236}">
                <a16:creationId xmlns:a16="http://schemas.microsoft.com/office/drawing/2014/main" id="{904C5457-D471-472B-9E9B-4C0CBD0A541C}"/>
              </a:ext>
            </a:extLst>
          </p:cNvPr>
          <p:cNvSpPr txBox="1">
            <a:spLocks noChangeArrowheads="1"/>
          </p:cNvSpPr>
          <p:nvPr/>
        </p:nvSpPr>
        <p:spPr bwMode="auto">
          <a:xfrm>
            <a:off x="838200" y="2133600"/>
            <a:ext cx="769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a:solidFill>
                  <a:srgbClr val="336699"/>
                </a:solidFill>
                <a:latin typeface="Century Gothic" panose="020B0502020202020204" pitchFamily="34" charset="0"/>
              </a:rPr>
              <a:t>Graduation from high school</a:t>
            </a:r>
          </a:p>
          <a:p>
            <a:pPr algn="ctr" eaLnBrk="1" hangingPunct="1">
              <a:spcBef>
                <a:spcPct val="0"/>
              </a:spcBef>
              <a:buClrTx/>
              <a:buSzTx/>
              <a:buFontTx/>
              <a:buNone/>
            </a:pPr>
            <a:endParaRPr lang="en-US" altLang="en-US">
              <a:solidFill>
                <a:srgbClr val="336699"/>
              </a:solidFill>
              <a:latin typeface="Century Gothic" panose="020B0502020202020204" pitchFamily="34" charset="0"/>
            </a:endParaRPr>
          </a:p>
          <a:p>
            <a:pPr algn="ctr" eaLnBrk="1" hangingPunct="1">
              <a:spcBef>
                <a:spcPct val="0"/>
              </a:spcBef>
              <a:buClrTx/>
              <a:buSzTx/>
              <a:buFontTx/>
              <a:buNone/>
            </a:pPr>
            <a:r>
              <a:rPr lang="en-US" altLang="en-US">
                <a:solidFill>
                  <a:srgbClr val="336699"/>
                </a:solidFill>
                <a:latin typeface="Century Gothic" panose="020B0502020202020204" pitchFamily="34" charset="0"/>
              </a:rPr>
              <a:t>Minimum core course grade point average.</a:t>
            </a:r>
          </a:p>
          <a:p>
            <a:pPr algn="ctr" eaLnBrk="1" hangingPunct="1">
              <a:spcBef>
                <a:spcPct val="0"/>
              </a:spcBef>
              <a:buClrTx/>
              <a:buSzTx/>
              <a:buFontTx/>
              <a:buNone/>
            </a:pPr>
            <a:endParaRPr lang="en-US" altLang="en-US">
              <a:solidFill>
                <a:srgbClr val="336699"/>
              </a:solidFill>
              <a:latin typeface="Century Gothic" panose="020B0502020202020204" pitchFamily="34" charset="0"/>
            </a:endParaRPr>
          </a:p>
          <a:p>
            <a:pPr algn="ctr" eaLnBrk="1" hangingPunct="1">
              <a:spcBef>
                <a:spcPct val="0"/>
              </a:spcBef>
              <a:buClrTx/>
              <a:buSzTx/>
              <a:buFontTx/>
              <a:buNone/>
            </a:pPr>
            <a:r>
              <a:rPr lang="en-US" altLang="en-US">
                <a:solidFill>
                  <a:srgbClr val="336699"/>
                </a:solidFill>
                <a:latin typeface="Century Gothic" panose="020B0502020202020204" pitchFamily="34" charset="0"/>
              </a:rPr>
              <a:t>Minimum SAT or ACT score.</a:t>
            </a:r>
          </a:p>
          <a:p>
            <a:pPr algn="ctr" eaLnBrk="1" hangingPunct="1">
              <a:spcBef>
                <a:spcPct val="0"/>
              </a:spcBef>
              <a:buClrTx/>
              <a:buSzTx/>
              <a:buFontTx/>
              <a:buNone/>
            </a:pPr>
            <a:endParaRPr lang="en-US" altLang="en-US">
              <a:solidFill>
                <a:srgbClr val="336699"/>
              </a:solidFill>
              <a:latin typeface="Century Gothic" panose="020B0502020202020204" pitchFamily="34" charset="0"/>
            </a:endParaRPr>
          </a:p>
          <a:p>
            <a:pPr algn="ctr" eaLnBrk="1" hangingPunct="1">
              <a:spcBef>
                <a:spcPct val="0"/>
              </a:spcBef>
              <a:buClrTx/>
              <a:buSzTx/>
              <a:buFontTx/>
              <a:buNone/>
            </a:pPr>
            <a:r>
              <a:rPr lang="en-US" altLang="en-US">
                <a:solidFill>
                  <a:srgbClr val="336699"/>
                </a:solidFill>
                <a:latin typeface="Century Gothic" panose="020B0502020202020204" pitchFamily="34" charset="0"/>
              </a:rPr>
              <a:t>Completion of 16 core courses in grades 9-12—eight semesters of high school (one course after the completion of eight semesters)</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4">
            <a:extLst>
              <a:ext uri="{FF2B5EF4-FFF2-40B4-BE49-F238E27FC236}">
                <a16:creationId xmlns:a16="http://schemas.microsoft.com/office/drawing/2014/main" id="{65388D08-ED46-48B2-9AF9-73E3CCB7A6AE}"/>
              </a:ext>
            </a:extLst>
          </p:cNvPr>
          <p:cNvSpPr>
            <a:spLocks noGrp="1" noChangeArrowheads="1" noChangeShapeType="1" noTextEdit="1"/>
          </p:cNvSpPr>
          <p:nvPr>
            <p:ph type="title" idx="4294967295"/>
          </p:nvPr>
        </p:nvSpPr>
        <p:spPr bwMode="auto">
          <a:xfrm>
            <a:off x="609600" y="304800"/>
            <a:ext cx="7772400" cy="12192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Division I core course requirements</a:t>
            </a:r>
          </a:p>
        </p:txBody>
      </p:sp>
      <p:sp>
        <p:nvSpPr>
          <p:cNvPr id="16387" name="Text Box 5">
            <a:extLst>
              <a:ext uri="{FF2B5EF4-FFF2-40B4-BE49-F238E27FC236}">
                <a16:creationId xmlns:a16="http://schemas.microsoft.com/office/drawing/2014/main" id="{CF80A4F0-87C7-4083-93BF-1E67CF769EF5}"/>
              </a:ext>
            </a:extLst>
          </p:cNvPr>
          <p:cNvSpPr txBox="1">
            <a:spLocks noChangeArrowheads="1"/>
          </p:cNvSpPr>
          <p:nvPr/>
        </p:nvSpPr>
        <p:spPr bwMode="auto">
          <a:xfrm>
            <a:off x="838200" y="1600200"/>
            <a:ext cx="77724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Char char="•"/>
            </a:pPr>
            <a:r>
              <a:rPr lang="en-US" altLang="en-US" sz="3200">
                <a:solidFill>
                  <a:srgbClr val="336699"/>
                </a:solidFill>
                <a:latin typeface="Century Gothic" panose="020B0502020202020204" pitchFamily="34" charset="0"/>
              </a:rPr>
              <a:t> 4 units of English</a:t>
            </a:r>
          </a:p>
          <a:p>
            <a:pPr eaLnBrk="1" hangingPunct="1">
              <a:spcBef>
                <a:spcPct val="0"/>
              </a:spcBef>
              <a:buClrTx/>
              <a:buSzTx/>
              <a:buFontTx/>
              <a:buChar char="•"/>
            </a:pPr>
            <a:r>
              <a:rPr lang="en-US" altLang="en-US" sz="3200">
                <a:solidFill>
                  <a:srgbClr val="336699"/>
                </a:solidFill>
                <a:latin typeface="Century Gothic" panose="020B0502020202020204" pitchFamily="34" charset="0"/>
              </a:rPr>
              <a:t> 3 units of math (at Algebra I or higher)</a:t>
            </a:r>
          </a:p>
          <a:p>
            <a:pPr eaLnBrk="1" hangingPunct="1">
              <a:spcBef>
                <a:spcPct val="0"/>
              </a:spcBef>
              <a:buClrTx/>
              <a:buSzTx/>
              <a:buFontTx/>
              <a:buChar char="•"/>
            </a:pPr>
            <a:r>
              <a:rPr lang="en-US" altLang="en-US" sz="3200">
                <a:solidFill>
                  <a:srgbClr val="336699"/>
                </a:solidFill>
                <a:latin typeface="Century Gothic" panose="020B0502020202020204" pitchFamily="34" charset="0"/>
              </a:rPr>
              <a:t> 2 units of science (one must have a lab)</a:t>
            </a:r>
          </a:p>
          <a:p>
            <a:pPr eaLnBrk="1" hangingPunct="1">
              <a:spcBef>
                <a:spcPct val="0"/>
              </a:spcBef>
              <a:buClrTx/>
              <a:buSzTx/>
              <a:buFontTx/>
              <a:buChar char="•"/>
            </a:pPr>
            <a:r>
              <a:rPr lang="en-US" altLang="en-US" sz="3200">
                <a:solidFill>
                  <a:srgbClr val="336699"/>
                </a:solidFill>
                <a:latin typeface="Century Gothic" panose="020B0502020202020204" pitchFamily="34" charset="0"/>
              </a:rPr>
              <a:t>2 units of social science</a:t>
            </a:r>
          </a:p>
          <a:p>
            <a:pPr eaLnBrk="1" hangingPunct="1">
              <a:spcBef>
                <a:spcPct val="0"/>
              </a:spcBef>
              <a:buClrTx/>
              <a:buSzTx/>
              <a:buFontTx/>
              <a:buChar char="•"/>
            </a:pPr>
            <a:r>
              <a:rPr lang="en-US" altLang="en-US" sz="3200">
                <a:solidFill>
                  <a:srgbClr val="336699"/>
                </a:solidFill>
                <a:latin typeface="Century Gothic" panose="020B0502020202020204" pitchFamily="34" charset="0"/>
              </a:rPr>
              <a:t> 1 additional math, English or science</a:t>
            </a:r>
          </a:p>
          <a:p>
            <a:pPr eaLnBrk="1" hangingPunct="1">
              <a:spcBef>
                <a:spcPct val="0"/>
              </a:spcBef>
              <a:buClrTx/>
              <a:buSzTx/>
              <a:buFontTx/>
              <a:buChar char="•"/>
            </a:pPr>
            <a:r>
              <a:rPr lang="en-US" altLang="en-US" sz="3200">
                <a:solidFill>
                  <a:srgbClr val="336699"/>
                </a:solidFill>
                <a:latin typeface="Century Gothic" panose="020B0502020202020204" pitchFamily="34" charset="0"/>
              </a:rPr>
              <a:t> 4 additional core courses—(language or any of the above)</a:t>
            </a:r>
          </a:p>
          <a:p>
            <a:pPr eaLnBrk="1" hangingPunct="1">
              <a:spcBef>
                <a:spcPct val="0"/>
              </a:spcBef>
              <a:buClrTx/>
              <a:buSzTx/>
              <a:buFontTx/>
              <a:buChar char="•"/>
            </a:pPr>
            <a:endParaRPr lang="en-US" altLang="en-US" sz="3200">
              <a:solidFill>
                <a:srgbClr val="336699"/>
              </a:solidFill>
              <a:latin typeface="Century Gothic" panose="020B0502020202020204" pitchFamily="34" charset="0"/>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a:extLst>
              <a:ext uri="{FF2B5EF4-FFF2-40B4-BE49-F238E27FC236}">
                <a16:creationId xmlns:a16="http://schemas.microsoft.com/office/drawing/2014/main" id="{3B2DB62A-47BE-460A-9981-60007E35A6F8}"/>
              </a:ext>
            </a:extLst>
          </p:cNvPr>
          <p:cNvSpPr>
            <a:spLocks noGrp="1" noChangeArrowheads="1" noChangeShapeType="1" noTextEdit="1"/>
          </p:cNvSpPr>
          <p:nvPr>
            <p:ph type="title" idx="4294967295"/>
          </p:nvPr>
        </p:nvSpPr>
        <p:spPr bwMode="auto">
          <a:xfrm>
            <a:off x="381000" y="228600"/>
            <a:ext cx="8458200" cy="1524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GPA/test score sliding scale--Division I</a:t>
            </a:r>
          </a:p>
        </p:txBody>
      </p:sp>
      <p:sp>
        <p:nvSpPr>
          <p:cNvPr id="17411" name="Text Box 3">
            <a:extLst>
              <a:ext uri="{FF2B5EF4-FFF2-40B4-BE49-F238E27FC236}">
                <a16:creationId xmlns:a16="http://schemas.microsoft.com/office/drawing/2014/main" id="{4FFF1356-F7FD-4EA6-B706-AD0FF8775DC0}"/>
              </a:ext>
            </a:extLst>
          </p:cNvPr>
          <p:cNvSpPr txBox="1">
            <a:spLocks noChangeArrowheads="1"/>
          </p:cNvSpPr>
          <p:nvPr/>
        </p:nvSpPr>
        <p:spPr bwMode="auto">
          <a:xfrm>
            <a:off x="914400" y="1981200"/>
            <a:ext cx="7391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sz="3200">
                <a:solidFill>
                  <a:srgbClr val="336699"/>
                </a:solidFill>
                <a:latin typeface="Century Gothic" panose="020B0502020202020204" pitchFamily="34" charset="0"/>
              </a:rPr>
              <a:t>To determine what GPA a student needs to be certified, the NCAA EC uses a sliding scale.</a:t>
            </a:r>
          </a:p>
          <a:p>
            <a:pPr algn="ctr" eaLnBrk="1" hangingPunct="1">
              <a:spcBef>
                <a:spcPct val="0"/>
              </a:spcBef>
              <a:buClrTx/>
              <a:buSzTx/>
              <a:buFontTx/>
              <a:buNone/>
            </a:pPr>
            <a:endParaRPr lang="en-US" altLang="en-US" sz="3200">
              <a:solidFill>
                <a:srgbClr val="336699"/>
              </a:solidFill>
              <a:latin typeface="Century Gothic" panose="020B0502020202020204" pitchFamily="34" charset="0"/>
            </a:endParaRPr>
          </a:p>
          <a:p>
            <a:pPr algn="ctr" eaLnBrk="1" hangingPunct="1">
              <a:spcBef>
                <a:spcPct val="0"/>
              </a:spcBef>
              <a:buClrTx/>
              <a:buSzTx/>
              <a:buFontTx/>
              <a:buNone/>
            </a:pPr>
            <a:r>
              <a:rPr lang="en-US" altLang="en-US" sz="3200">
                <a:solidFill>
                  <a:srgbClr val="336699"/>
                </a:solidFill>
                <a:latin typeface="Century Gothic" panose="020B0502020202020204" pitchFamily="34" charset="0"/>
              </a:rPr>
              <a:t>The higher the test score, the lower the GPA</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a:extLst>
              <a:ext uri="{FF2B5EF4-FFF2-40B4-BE49-F238E27FC236}">
                <a16:creationId xmlns:a16="http://schemas.microsoft.com/office/drawing/2014/main" id="{74653BE0-2487-4A0B-8837-69DE2313D4B7}"/>
              </a:ext>
            </a:extLst>
          </p:cNvPr>
          <p:cNvSpPr>
            <a:spLocks noGrp="1" noChangeArrowheads="1" noChangeShapeType="1" noTextEdit="1"/>
          </p:cNvSpPr>
          <p:nvPr>
            <p:ph type="title" idx="4294967295"/>
          </p:nvPr>
        </p:nvSpPr>
        <p:spPr bwMode="auto">
          <a:xfrm>
            <a:off x="609600" y="152400"/>
            <a:ext cx="7772400" cy="12192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Division II core course requirements</a:t>
            </a:r>
          </a:p>
        </p:txBody>
      </p:sp>
      <p:sp>
        <p:nvSpPr>
          <p:cNvPr id="18435" name="Text Box 3">
            <a:extLst>
              <a:ext uri="{FF2B5EF4-FFF2-40B4-BE49-F238E27FC236}">
                <a16:creationId xmlns:a16="http://schemas.microsoft.com/office/drawing/2014/main" id="{702720D1-4248-4ADD-A661-C54AA036FD9E}"/>
              </a:ext>
            </a:extLst>
          </p:cNvPr>
          <p:cNvSpPr txBox="1">
            <a:spLocks noChangeArrowheads="1"/>
          </p:cNvSpPr>
          <p:nvPr/>
        </p:nvSpPr>
        <p:spPr bwMode="auto">
          <a:xfrm>
            <a:off x="762000" y="1371600"/>
            <a:ext cx="7924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Char char="•"/>
            </a:pPr>
            <a:r>
              <a:rPr lang="en-US" altLang="en-US" sz="3200">
                <a:solidFill>
                  <a:srgbClr val="336699"/>
                </a:solidFill>
                <a:latin typeface="Century Gothic" panose="020B0502020202020204" pitchFamily="34" charset="0"/>
              </a:rPr>
              <a:t>3 English</a:t>
            </a:r>
          </a:p>
          <a:p>
            <a:pPr eaLnBrk="1" hangingPunct="1">
              <a:spcBef>
                <a:spcPct val="0"/>
              </a:spcBef>
              <a:buClrTx/>
              <a:buSzTx/>
              <a:buFontTx/>
              <a:buChar char="•"/>
            </a:pPr>
            <a:r>
              <a:rPr lang="en-US" altLang="en-US" sz="3200">
                <a:solidFill>
                  <a:srgbClr val="336699"/>
                </a:solidFill>
                <a:latin typeface="Century Gothic" panose="020B0502020202020204" pitchFamily="34" charset="0"/>
              </a:rPr>
              <a:t>2 Math (Algebra 1 or higher)</a:t>
            </a:r>
          </a:p>
          <a:p>
            <a:pPr eaLnBrk="1" hangingPunct="1">
              <a:spcBef>
                <a:spcPct val="0"/>
              </a:spcBef>
              <a:buClrTx/>
              <a:buSzTx/>
              <a:buFontTx/>
              <a:buChar char="•"/>
            </a:pPr>
            <a:r>
              <a:rPr lang="en-US" altLang="en-US" sz="3200">
                <a:solidFill>
                  <a:srgbClr val="336699"/>
                </a:solidFill>
                <a:latin typeface="Century Gothic" panose="020B0502020202020204" pitchFamily="34" charset="0"/>
              </a:rPr>
              <a:t>2 science (1 w/lab)</a:t>
            </a:r>
          </a:p>
          <a:p>
            <a:pPr eaLnBrk="1" hangingPunct="1">
              <a:spcBef>
                <a:spcPct val="0"/>
              </a:spcBef>
              <a:buClrTx/>
              <a:buSzTx/>
              <a:buFontTx/>
              <a:buChar char="•"/>
            </a:pPr>
            <a:r>
              <a:rPr lang="en-US" altLang="en-US" sz="3200" u="sng">
                <a:solidFill>
                  <a:srgbClr val="336699"/>
                </a:solidFill>
                <a:latin typeface="Century Gothic" panose="020B0502020202020204" pitchFamily="34" charset="0"/>
              </a:rPr>
              <a:t>3</a:t>
            </a:r>
            <a:r>
              <a:rPr lang="en-US" altLang="en-US" sz="3200">
                <a:solidFill>
                  <a:srgbClr val="336699"/>
                </a:solidFill>
                <a:latin typeface="Century Gothic" panose="020B0502020202020204" pitchFamily="34" charset="0"/>
              </a:rPr>
              <a:t> additional math, English or science -</a:t>
            </a:r>
          </a:p>
          <a:p>
            <a:pPr eaLnBrk="1" hangingPunct="1">
              <a:spcBef>
                <a:spcPct val="0"/>
              </a:spcBef>
              <a:buClrTx/>
              <a:buSzTx/>
              <a:buFontTx/>
              <a:buChar char="•"/>
            </a:pPr>
            <a:r>
              <a:rPr lang="en-US" altLang="en-US" sz="3200">
                <a:solidFill>
                  <a:srgbClr val="336699"/>
                </a:solidFill>
                <a:latin typeface="Century Gothic" panose="020B0502020202020204" pitchFamily="34" charset="0"/>
              </a:rPr>
              <a:t>3 social science</a:t>
            </a:r>
          </a:p>
          <a:p>
            <a:pPr eaLnBrk="1" hangingPunct="1">
              <a:spcBef>
                <a:spcPct val="0"/>
              </a:spcBef>
              <a:buClrTx/>
              <a:buSzTx/>
              <a:buFontTx/>
              <a:buChar char="•"/>
            </a:pPr>
            <a:r>
              <a:rPr lang="en-US" altLang="en-US" sz="3200" u="sng">
                <a:solidFill>
                  <a:srgbClr val="336699"/>
                </a:solidFill>
                <a:latin typeface="Century Gothic" panose="020B0502020202020204" pitchFamily="34" charset="0"/>
              </a:rPr>
              <a:t>4</a:t>
            </a:r>
            <a:r>
              <a:rPr lang="en-US" altLang="en-US" sz="3200">
                <a:solidFill>
                  <a:srgbClr val="336699"/>
                </a:solidFill>
                <a:latin typeface="Century Gothic" panose="020B0502020202020204" pitchFamily="34" charset="0"/>
              </a:rPr>
              <a:t> additional core from any area and foreign language</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a:extLst>
              <a:ext uri="{FF2B5EF4-FFF2-40B4-BE49-F238E27FC236}">
                <a16:creationId xmlns:a16="http://schemas.microsoft.com/office/drawing/2014/main" id="{5D6FC232-15CC-48EB-B7DF-1B9EDBBBF464}"/>
              </a:ext>
            </a:extLst>
          </p:cNvPr>
          <p:cNvSpPr>
            <a:spLocks noGrp="1" noChangeArrowheads="1" noChangeShapeType="1" noTextEdit="1"/>
          </p:cNvSpPr>
          <p:nvPr>
            <p:ph type="title" idx="4294967295"/>
          </p:nvPr>
        </p:nvSpPr>
        <p:spPr bwMode="auto">
          <a:xfrm>
            <a:off x="762000" y="381000"/>
            <a:ext cx="7772400" cy="12192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Division II requirements</a:t>
            </a:r>
          </a:p>
        </p:txBody>
      </p:sp>
      <p:sp>
        <p:nvSpPr>
          <p:cNvPr id="19459" name="Text Box 3">
            <a:extLst>
              <a:ext uri="{FF2B5EF4-FFF2-40B4-BE49-F238E27FC236}">
                <a16:creationId xmlns:a16="http://schemas.microsoft.com/office/drawing/2014/main" id="{7C0085F2-DEAA-47A2-BC75-26199779FDE4}"/>
              </a:ext>
            </a:extLst>
          </p:cNvPr>
          <p:cNvSpPr txBox="1">
            <a:spLocks noChangeArrowheads="1"/>
          </p:cNvSpPr>
          <p:nvPr/>
        </p:nvSpPr>
        <p:spPr bwMode="auto">
          <a:xfrm>
            <a:off x="1524000" y="1752600"/>
            <a:ext cx="6705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Char char="•"/>
            </a:pPr>
            <a:r>
              <a:rPr lang="en-US" altLang="en-US" sz="2800">
                <a:solidFill>
                  <a:srgbClr val="336699"/>
                </a:solidFill>
                <a:latin typeface="Century Gothic" panose="020B0502020202020204" pitchFamily="34" charset="0"/>
              </a:rPr>
              <a:t>Minimum 820 sum SAT score</a:t>
            </a:r>
          </a:p>
          <a:p>
            <a:pPr eaLnBrk="1" hangingPunct="1">
              <a:spcBef>
                <a:spcPct val="0"/>
              </a:spcBef>
              <a:buClrTx/>
              <a:buSzTx/>
              <a:buFontTx/>
              <a:buChar char="•"/>
            </a:pPr>
            <a:r>
              <a:rPr lang="en-US" altLang="en-US" sz="2800">
                <a:solidFill>
                  <a:srgbClr val="336699"/>
                </a:solidFill>
                <a:latin typeface="Century Gothic" panose="020B0502020202020204" pitchFamily="34" charset="0"/>
              </a:rPr>
              <a:t>Minimum 68 ACT sum score</a:t>
            </a:r>
          </a:p>
          <a:p>
            <a:pPr eaLnBrk="1" hangingPunct="1">
              <a:spcBef>
                <a:spcPct val="0"/>
              </a:spcBef>
              <a:buClrTx/>
              <a:buSzTx/>
              <a:buFontTx/>
              <a:buChar char="•"/>
            </a:pPr>
            <a:r>
              <a:rPr lang="en-US" altLang="en-US" sz="2800">
                <a:solidFill>
                  <a:srgbClr val="336699"/>
                </a:solidFill>
                <a:latin typeface="Century Gothic" panose="020B0502020202020204" pitchFamily="34" charset="0"/>
              </a:rPr>
              <a:t>Minimum 2.0 in all core courses</a:t>
            </a:r>
          </a:p>
        </p:txBody>
      </p:sp>
      <p:pic>
        <p:nvPicPr>
          <p:cNvPr id="19460" name="Picture 6" descr="swimmer">
            <a:extLst>
              <a:ext uri="{FF2B5EF4-FFF2-40B4-BE49-F238E27FC236}">
                <a16:creationId xmlns:a16="http://schemas.microsoft.com/office/drawing/2014/main" id="{24CF277F-EACE-4D53-9DF0-712CC50A5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38" y="3262313"/>
            <a:ext cx="4048125"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a:extLst>
              <a:ext uri="{FF2B5EF4-FFF2-40B4-BE49-F238E27FC236}">
                <a16:creationId xmlns:a16="http://schemas.microsoft.com/office/drawing/2014/main" id="{38D69A7C-D329-4563-AB0A-299D170D9322}"/>
              </a:ext>
            </a:extLst>
          </p:cNvPr>
          <p:cNvSpPr>
            <a:spLocks noGrp="1" noChangeArrowheads="1" noChangeShapeType="1" noTextEdit="1"/>
          </p:cNvSpPr>
          <p:nvPr>
            <p:ph type="title" idx="4294967295"/>
          </p:nvPr>
        </p:nvSpPr>
        <p:spPr bwMode="auto">
          <a:xfrm>
            <a:off x="1447800" y="990600"/>
            <a:ext cx="6096000" cy="1295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New DI standard: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endParaRPr>
          </a:p>
        </p:txBody>
      </p:sp>
      <p:sp>
        <p:nvSpPr>
          <p:cNvPr id="20483" name="Rectangle 1">
            <a:extLst>
              <a:ext uri="{FF2B5EF4-FFF2-40B4-BE49-F238E27FC236}">
                <a16:creationId xmlns:a16="http://schemas.microsoft.com/office/drawing/2014/main" id="{E4B00ACD-7D5C-4562-B844-38CE12A3E953}"/>
              </a:ext>
            </a:extLst>
          </p:cNvPr>
          <p:cNvSpPr>
            <a:spLocks noChangeArrowheads="1"/>
          </p:cNvSpPr>
          <p:nvPr/>
        </p:nvSpPr>
        <p:spPr bwMode="auto">
          <a:xfrm>
            <a:off x="1066800" y="1638300"/>
            <a:ext cx="6858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336699"/>
                </a:solidFill>
                <a:latin typeface="Century Gothic" panose="020B0502020202020204" pitchFamily="34" charset="0"/>
              </a:rPr>
              <a:t>Prospects also must successfully complete 10 of the 16 total required core courses before the start of their senior year in high school. </a:t>
            </a:r>
          </a:p>
          <a:p>
            <a:pPr eaLnBrk="1" hangingPunct="1"/>
            <a:endParaRPr lang="en-US" altLang="en-US">
              <a:solidFill>
                <a:srgbClr val="336699"/>
              </a:solidFill>
              <a:latin typeface="Century Gothic" panose="020B0502020202020204" pitchFamily="34" charset="0"/>
            </a:endParaRPr>
          </a:p>
          <a:p>
            <a:pPr eaLnBrk="1" hangingPunct="1"/>
            <a:r>
              <a:rPr lang="en-US" altLang="en-US">
                <a:solidFill>
                  <a:srgbClr val="336699"/>
                </a:solidFill>
                <a:latin typeface="Century Gothic" panose="020B0502020202020204" pitchFamily="34" charset="0"/>
              </a:rPr>
              <a:t>Seven of the 10 courses must be successfully completed in English, math and science.</a:t>
            </a:r>
          </a:p>
          <a:p>
            <a:pPr eaLnBrk="1" hangingPunct="1"/>
            <a:endParaRPr lang="en-US" altLang="en-US">
              <a:solidFill>
                <a:srgbClr val="336699"/>
              </a:solidFill>
              <a:latin typeface="Century Gothic" panose="020B0502020202020204" pitchFamily="34" charset="0"/>
            </a:endParaRPr>
          </a:p>
          <a:p>
            <a:pPr eaLnBrk="1" hangingPunct="1"/>
            <a:r>
              <a:rPr lang="en-US" altLang="en-US" sz="2000">
                <a:solidFill>
                  <a:srgbClr val="336699"/>
                </a:solidFill>
                <a:latin typeface="Century Gothic" panose="020B0502020202020204" pitchFamily="34" charset="0"/>
              </a:rPr>
              <a:t>For immediate access to competition, prospective student-athletes must achieve at least a 2.3 GPA and an increased sliding scale. For example, an SAT score of 1,000 requires a 2.5 high school core-course GPA for competition and a 2.0 high school core-course GPA for aid and practice.</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a:extLst>
              <a:ext uri="{FF2B5EF4-FFF2-40B4-BE49-F238E27FC236}">
                <a16:creationId xmlns:a16="http://schemas.microsoft.com/office/drawing/2014/main" id="{2AA8BB3D-982F-43EF-BDCF-8B63D50E129F}"/>
              </a:ext>
            </a:extLst>
          </p:cNvPr>
          <p:cNvSpPr>
            <a:spLocks noGrp="1" noChangeArrowheads="1" noChangeShapeType="1" noTextEdit="1"/>
          </p:cNvSpPr>
          <p:nvPr>
            <p:ph type="title" idx="4294967295"/>
          </p:nvPr>
        </p:nvSpPr>
        <p:spPr bwMode="auto">
          <a:xfrm>
            <a:off x="762000" y="381000"/>
            <a:ext cx="7772400" cy="12192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Division III/junior college requirements</a:t>
            </a:r>
          </a:p>
        </p:txBody>
      </p:sp>
      <p:sp>
        <p:nvSpPr>
          <p:cNvPr id="21507" name="Text Box 3">
            <a:extLst>
              <a:ext uri="{FF2B5EF4-FFF2-40B4-BE49-F238E27FC236}">
                <a16:creationId xmlns:a16="http://schemas.microsoft.com/office/drawing/2014/main" id="{D17C4E67-8A72-4AE5-B8B2-58C65828F060}"/>
              </a:ext>
            </a:extLst>
          </p:cNvPr>
          <p:cNvSpPr txBox="1">
            <a:spLocks noChangeArrowheads="1"/>
          </p:cNvSpPr>
          <p:nvPr/>
        </p:nvSpPr>
        <p:spPr bwMode="auto">
          <a:xfrm>
            <a:off x="876300" y="16002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sz="2800">
                <a:solidFill>
                  <a:srgbClr val="336699"/>
                </a:solidFill>
                <a:latin typeface="Century Gothic" panose="020B0502020202020204" pitchFamily="34" charset="0"/>
              </a:rPr>
              <a:t>NCAA Division III/junior college rules do not require students to register or be certified by the NCAA Eligibility Center.</a:t>
            </a:r>
          </a:p>
        </p:txBody>
      </p:sp>
      <p:pic>
        <p:nvPicPr>
          <p:cNvPr id="21508" name="Picture 6" descr="girls softball">
            <a:extLst>
              <a:ext uri="{FF2B5EF4-FFF2-40B4-BE49-F238E27FC236}">
                <a16:creationId xmlns:a16="http://schemas.microsoft.com/office/drawing/2014/main" id="{65648945-2D91-411C-87B5-A399B5593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3352800"/>
            <a:ext cx="41529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descr="na01595_">
            <a:extLst>
              <a:ext uri="{FF2B5EF4-FFF2-40B4-BE49-F238E27FC236}">
                <a16:creationId xmlns:a16="http://schemas.microsoft.com/office/drawing/2014/main" id="{FAE3208B-A136-4DA5-9F2D-42742645632A}"/>
              </a:ext>
            </a:extLst>
          </p:cNvPr>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1600200" y="381000"/>
            <a:ext cx="58689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WordArt 1027">
            <a:extLst>
              <a:ext uri="{FF2B5EF4-FFF2-40B4-BE49-F238E27FC236}">
                <a16:creationId xmlns:a16="http://schemas.microsoft.com/office/drawing/2014/main" id="{BAE77AF2-85BD-4EAB-BCB2-BED245690CA0}"/>
              </a:ext>
            </a:extLst>
          </p:cNvPr>
          <p:cNvSpPr>
            <a:spLocks noGrp="1" noChangeArrowheads="1" noChangeShapeType="1" noTextEdit="1"/>
          </p:cNvSpPr>
          <p:nvPr>
            <p:ph type="title" idx="4294967295"/>
          </p:nvPr>
        </p:nvSpPr>
        <p:spPr bwMode="auto">
          <a:xfrm>
            <a:off x="914400" y="304800"/>
            <a:ext cx="7162800" cy="1524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Non-Qualifier</a:t>
            </a:r>
          </a:p>
        </p:txBody>
      </p:sp>
      <p:sp>
        <p:nvSpPr>
          <p:cNvPr id="22532" name="Text Box 1028">
            <a:extLst>
              <a:ext uri="{FF2B5EF4-FFF2-40B4-BE49-F238E27FC236}">
                <a16:creationId xmlns:a16="http://schemas.microsoft.com/office/drawing/2014/main" id="{DA107466-A176-4BEF-B30E-1DF96C4FBDFD}"/>
              </a:ext>
            </a:extLst>
          </p:cNvPr>
          <p:cNvSpPr txBox="1">
            <a:spLocks noChangeArrowheads="1"/>
          </p:cNvSpPr>
          <p:nvPr/>
        </p:nvSpPr>
        <p:spPr bwMode="auto">
          <a:xfrm>
            <a:off x="1143000" y="1828800"/>
            <a:ext cx="7162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Char char="•"/>
            </a:pPr>
            <a:r>
              <a:rPr lang="en-US" altLang="en-US" sz="2800">
                <a:solidFill>
                  <a:srgbClr val="336699"/>
                </a:solidFill>
                <a:latin typeface="Century Gothic" panose="020B0502020202020204" pitchFamily="34" charset="0"/>
              </a:rPr>
              <a:t>No Athletic Aid</a:t>
            </a:r>
          </a:p>
          <a:p>
            <a:pPr algn="ctr" eaLnBrk="1" hangingPunct="1">
              <a:spcBef>
                <a:spcPct val="0"/>
              </a:spcBef>
              <a:buClrTx/>
              <a:buSzTx/>
              <a:buFontTx/>
              <a:buChar char="•"/>
            </a:pPr>
            <a:endParaRPr lang="en-US" altLang="en-US" sz="2800">
              <a:solidFill>
                <a:srgbClr val="336699"/>
              </a:solidFill>
              <a:latin typeface="Century Gothic" panose="020B0502020202020204" pitchFamily="34" charset="0"/>
            </a:endParaRPr>
          </a:p>
          <a:p>
            <a:pPr algn="ctr" eaLnBrk="1" hangingPunct="1">
              <a:spcBef>
                <a:spcPct val="0"/>
              </a:spcBef>
              <a:buClrTx/>
              <a:buSzTx/>
              <a:buFontTx/>
              <a:buChar char="•"/>
            </a:pPr>
            <a:r>
              <a:rPr lang="en-US" altLang="en-US" sz="2800">
                <a:solidFill>
                  <a:srgbClr val="336699"/>
                </a:solidFill>
                <a:latin typeface="Century Gothic" panose="020B0502020202020204" pitchFamily="34" charset="0"/>
              </a:rPr>
              <a:t>No practice for 1 full academic year-YEAR IN RESIDENCE</a:t>
            </a:r>
          </a:p>
          <a:p>
            <a:pPr algn="ctr" eaLnBrk="1" hangingPunct="1">
              <a:spcBef>
                <a:spcPct val="0"/>
              </a:spcBef>
              <a:buClrTx/>
              <a:buSzTx/>
              <a:buFontTx/>
              <a:buChar char="•"/>
            </a:pPr>
            <a:endParaRPr lang="en-US" altLang="en-US" sz="2800">
              <a:solidFill>
                <a:srgbClr val="336699"/>
              </a:solidFill>
              <a:latin typeface="Century Gothic" panose="020B0502020202020204" pitchFamily="34" charset="0"/>
            </a:endParaRPr>
          </a:p>
          <a:p>
            <a:pPr algn="ctr" eaLnBrk="1" hangingPunct="1">
              <a:spcBef>
                <a:spcPct val="0"/>
              </a:spcBef>
              <a:buClrTx/>
              <a:buSzTx/>
              <a:buFontTx/>
              <a:buChar char="•"/>
            </a:pPr>
            <a:r>
              <a:rPr lang="en-US" altLang="en-US" sz="2800">
                <a:solidFill>
                  <a:srgbClr val="336699"/>
                </a:solidFill>
                <a:latin typeface="Century Gothic" panose="020B0502020202020204" pitchFamily="34" charset="0"/>
              </a:rPr>
              <a:t>No competition for 1 full academic year</a:t>
            </a:r>
          </a:p>
          <a:p>
            <a:pPr algn="ctr" eaLnBrk="1" hangingPunct="1">
              <a:spcBef>
                <a:spcPct val="0"/>
              </a:spcBef>
              <a:buClrTx/>
              <a:buSzTx/>
              <a:buFontTx/>
              <a:buChar char="•"/>
            </a:pPr>
            <a:endParaRPr lang="en-US" altLang="en-US" sz="2800">
              <a:solidFill>
                <a:srgbClr val="336699"/>
              </a:solidFill>
              <a:latin typeface="Century Gothic" panose="020B0502020202020204" pitchFamily="34" charset="0"/>
            </a:endParaRPr>
          </a:p>
          <a:p>
            <a:pPr algn="ctr" eaLnBrk="1" hangingPunct="1">
              <a:spcBef>
                <a:spcPct val="0"/>
              </a:spcBef>
              <a:buClrTx/>
              <a:buSzTx/>
              <a:buFontTx/>
              <a:buChar char="•"/>
            </a:pPr>
            <a:r>
              <a:rPr lang="en-US" altLang="en-US" sz="2800">
                <a:solidFill>
                  <a:srgbClr val="336699"/>
                </a:solidFill>
                <a:latin typeface="Century Gothic" panose="020B0502020202020204" pitchFamily="34" charset="0"/>
              </a:rPr>
              <a:t>*only get 3 seasons of DI competition</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a:extLst>
              <a:ext uri="{FF2B5EF4-FFF2-40B4-BE49-F238E27FC236}">
                <a16:creationId xmlns:a16="http://schemas.microsoft.com/office/drawing/2014/main" id="{66CE199A-751B-4570-A61B-0E40E1E51204}"/>
              </a:ext>
            </a:extLst>
          </p:cNvPr>
          <p:cNvSpPr>
            <a:spLocks noGrp="1" noChangeArrowheads="1" noChangeShapeType="1" noTextEdit="1"/>
          </p:cNvSpPr>
          <p:nvPr>
            <p:ph type="title" idx="4294967295"/>
          </p:nvPr>
        </p:nvSpPr>
        <p:spPr bwMode="auto">
          <a:xfrm>
            <a:off x="381000" y="457200"/>
            <a:ext cx="3810000" cy="2438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err="1">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Ncaa</a:t>
            </a: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 approved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classes</a:t>
            </a:r>
          </a:p>
        </p:txBody>
      </p:sp>
      <p:sp>
        <p:nvSpPr>
          <p:cNvPr id="23555" name="Text Box 3">
            <a:extLst>
              <a:ext uri="{FF2B5EF4-FFF2-40B4-BE49-F238E27FC236}">
                <a16:creationId xmlns:a16="http://schemas.microsoft.com/office/drawing/2014/main" id="{30A001A3-EF37-4904-8599-0AEA5EE13079}"/>
              </a:ext>
            </a:extLst>
          </p:cNvPr>
          <p:cNvSpPr txBox="1">
            <a:spLocks noChangeArrowheads="1"/>
          </p:cNvSpPr>
          <p:nvPr/>
        </p:nvSpPr>
        <p:spPr bwMode="auto">
          <a:xfrm>
            <a:off x="266700" y="3810000"/>
            <a:ext cx="8382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sz="2800">
                <a:solidFill>
                  <a:srgbClr val="336699"/>
                </a:solidFill>
                <a:latin typeface="Century Gothic" panose="020B0502020202020204" pitchFamily="34" charset="0"/>
              </a:rPr>
              <a:t>List of your high school’s approved core courses</a:t>
            </a:r>
          </a:p>
          <a:p>
            <a:pPr algn="ctr" eaLnBrk="1" hangingPunct="1">
              <a:spcBef>
                <a:spcPct val="0"/>
              </a:spcBef>
              <a:buClrTx/>
              <a:buSzTx/>
              <a:buFontTx/>
              <a:buNone/>
            </a:pPr>
            <a:endParaRPr lang="en-US" altLang="en-US" sz="2800">
              <a:solidFill>
                <a:srgbClr val="336699"/>
              </a:solidFill>
              <a:latin typeface="Century Gothic" panose="020B0502020202020204" pitchFamily="34" charset="0"/>
            </a:endParaRPr>
          </a:p>
          <a:p>
            <a:pPr algn="ctr" eaLnBrk="1" hangingPunct="1">
              <a:spcBef>
                <a:spcPct val="0"/>
              </a:spcBef>
              <a:buClrTx/>
              <a:buSzTx/>
              <a:buFontTx/>
              <a:buNone/>
            </a:pPr>
            <a:r>
              <a:rPr lang="en-US" altLang="en-US" sz="2800">
                <a:solidFill>
                  <a:srgbClr val="336699"/>
                </a:solidFill>
                <a:latin typeface="Century Gothic" panose="020B0502020202020204" pitchFamily="34" charset="0"/>
              </a:rPr>
              <a:t>Available on the web </a:t>
            </a:r>
          </a:p>
          <a:p>
            <a:pPr algn="ctr" eaLnBrk="1" hangingPunct="1">
              <a:spcBef>
                <a:spcPct val="0"/>
              </a:spcBef>
              <a:buClrTx/>
              <a:buSzTx/>
              <a:buFontTx/>
              <a:buNone/>
            </a:pPr>
            <a:endParaRPr lang="en-US" altLang="en-US" sz="1400">
              <a:solidFill>
                <a:srgbClr val="336699"/>
              </a:solidFill>
              <a:latin typeface="Century Gothic" panose="020B0502020202020204" pitchFamily="34" charset="0"/>
            </a:endParaRPr>
          </a:p>
          <a:p>
            <a:pPr algn="ctr" eaLnBrk="1" hangingPunct="1">
              <a:spcBef>
                <a:spcPct val="0"/>
              </a:spcBef>
              <a:buClrTx/>
              <a:buSzTx/>
              <a:buFontTx/>
              <a:buNone/>
            </a:pPr>
            <a:r>
              <a:rPr lang="en-US" altLang="en-US">
                <a:solidFill>
                  <a:srgbClr val="000099"/>
                </a:solidFill>
                <a:latin typeface="Times New Roman" panose="02020603050405020304" pitchFamily="18" charset="0"/>
              </a:rPr>
              <a:t>www.eligibilitycenter.org</a:t>
            </a:r>
            <a:endParaRPr lang="en-US" altLang="en-US" sz="2800">
              <a:solidFill>
                <a:srgbClr val="000099"/>
              </a:solidFill>
              <a:latin typeface="Times New Roman" panose="02020603050405020304" pitchFamily="18" charset="0"/>
            </a:endParaRPr>
          </a:p>
        </p:txBody>
      </p:sp>
      <p:pic>
        <p:nvPicPr>
          <p:cNvPr id="23556" name="Picture 6" descr="track">
            <a:extLst>
              <a:ext uri="{FF2B5EF4-FFF2-40B4-BE49-F238E27FC236}">
                <a16:creationId xmlns:a16="http://schemas.microsoft.com/office/drawing/2014/main" id="{A508C108-0B90-4AF3-8B81-C0C550183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38200"/>
            <a:ext cx="40703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789C0A91-CC21-4EEF-AF31-B95605C4C152}"/>
              </a:ext>
            </a:extLst>
          </p:cNvPr>
          <p:cNvSpPr txBox="1">
            <a:spLocks noChangeArrowheads="1"/>
          </p:cNvSpPr>
          <p:nvPr/>
        </p:nvSpPr>
        <p:spPr bwMode="auto">
          <a:xfrm>
            <a:off x="428625" y="2895600"/>
            <a:ext cx="8153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sz="3200">
                <a:solidFill>
                  <a:srgbClr val="336699"/>
                </a:solidFill>
                <a:latin typeface="Century Gothic" panose="020B0502020202020204" pitchFamily="34" charset="0"/>
              </a:rPr>
              <a:t>Any student who plans on </a:t>
            </a:r>
          </a:p>
          <a:p>
            <a:pPr algn="ctr" eaLnBrk="1" hangingPunct="1">
              <a:spcBef>
                <a:spcPct val="0"/>
              </a:spcBef>
              <a:buClrTx/>
              <a:buSzTx/>
              <a:buFontTx/>
              <a:buNone/>
            </a:pPr>
            <a:r>
              <a:rPr lang="en-US" altLang="en-US" sz="3200">
                <a:solidFill>
                  <a:srgbClr val="336699"/>
                </a:solidFill>
                <a:latin typeface="Century Gothic" panose="020B0502020202020204" pitchFamily="34" charset="0"/>
              </a:rPr>
              <a:t>attending a Division I </a:t>
            </a:r>
          </a:p>
          <a:p>
            <a:pPr algn="ctr" eaLnBrk="1" hangingPunct="1">
              <a:spcBef>
                <a:spcPct val="0"/>
              </a:spcBef>
              <a:buClrTx/>
              <a:buSzTx/>
              <a:buFontTx/>
              <a:buNone/>
            </a:pPr>
            <a:r>
              <a:rPr lang="en-US" altLang="en-US" sz="3200">
                <a:solidFill>
                  <a:srgbClr val="336699"/>
                </a:solidFill>
                <a:latin typeface="Century Gothic" panose="020B0502020202020204" pitchFamily="34" charset="0"/>
              </a:rPr>
              <a:t>or II institution and </a:t>
            </a:r>
          </a:p>
          <a:p>
            <a:pPr algn="ctr" eaLnBrk="1" hangingPunct="1">
              <a:spcBef>
                <a:spcPct val="0"/>
              </a:spcBef>
              <a:buClrTx/>
              <a:buSzTx/>
              <a:buFontTx/>
              <a:buNone/>
            </a:pPr>
            <a:r>
              <a:rPr lang="en-US" altLang="en-US" sz="3200">
                <a:solidFill>
                  <a:srgbClr val="336699"/>
                </a:solidFill>
                <a:latin typeface="Century Gothic" panose="020B0502020202020204" pitchFamily="34" charset="0"/>
              </a:rPr>
              <a:t>competing in </a:t>
            </a:r>
          </a:p>
          <a:p>
            <a:pPr algn="ctr" eaLnBrk="1" hangingPunct="1">
              <a:spcBef>
                <a:spcPct val="0"/>
              </a:spcBef>
              <a:buClrTx/>
              <a:buSzTx/>
              <a:buFontTx/>
              <a:buNone/>
            </a:pPr>
            <a:r>
              <a:rPr lang="en-US" altLang="en-US" sz="3200">
                <a:solidFill>
                  <a:srgbClr val="336699"/>
                </a:solidFill>
                <a:latin typeface="Century Gothic" panose="020B0502020202020204" pitchFamily="34" charset="0"/>
              </a:rPr>
              <a:t>intercollegiate athletics</a:t>
            </a:r>
          </a:p>
          <a:p>
            <a:pPr algn="ctr" eaLnBrk="1" hangingPunct="1">
              <a:spcBef>
                <a:spcPct val="0"/>
              </a:spcBef>
              <a:buClrTx/>
              <a:buSzTx/>
              <a:buFontTx/>
              <a:buNone/>
            </a:pPr>
            <a:endParaRPr lang="en-US" altLang="en-US" sz="3200">
              <a:solidFill>
                <a:srgbClr val="336699"/>
              </a:solidFill>
              <a:latin typeface="Century Gothic" panose="020B0502020202020204" pitchFamily="34" charset="0"/>
            </a:endParaRPr>
          </a:p>
          <a:p>
            <a:pPr algn="ctr" eaLnBrk="1" hangingPunct="1">
              <a:spcBef>
                <a:spcPct val="0"/>
              </a:spcBef>
              <a:buClrTx/>
              <a:buSzTx/>
              <a:buFontTx/>
              <a:buNone/>
            </a:pPr>
            <a:r>
              <a:rPr lang="en-US" altLang="en-US" sz="3200">
                <a:solidFill>
                  <a:srgbClr val="336699"/>
                </a:solidFill>
                <a:latin typeface="Century Gothic" panose="020B0502020202020204" pitchFamily="34" charset="0"/>
              </a:rPr>
              <a:t>*Recommend for junior college as well</a:t>
            </a:r>
          </a:p>
        </p:txBody>
      </p:sp>
      <p:sp>
        <p:nvSpPr>
          <p:cNvPr id="24579" name="WordArt 3">
            <a:extLst>
              <a:ext uri="{FF2B5EF4-FFF2-40B4-BE49-F238E27FC236}">
                <a16:creationId xmlns:a16="http://schemas.microsoft.com/office/drawing/2014/main" id="{FD2D56D0-AF03-48A0-88C5-3ADFDBDCB966}"/>
              </a:ext>
            </a:extLst>
          </p:cNvPr>
          <p:cNvSpPr>
            <a:spLocks noGrp="1" noChangeArrowheads="1" noChangeShapeType="1" noTextEdit="1"/>
          </p:cNvSpPr>
          <p:nvPr>
            <p:ph type="title" idx="4294967295"/>
          </p:nvPr>
        </p:nvSpPr>
        <p:spPr bwMode="auto">
          <a:xfrm>
            <a:off x="4114800" y="838200"/>
            <a:ext cx="5181600" cy="1676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49449"/>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Who should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register?</a:t>
            </a:r>
          </a:p>
        </p:txBody>
      </p:sp>
      <p:pic>
        <p:nvPicPr>
          <p:cNvPr id="24580" name="Picture 5" descr="tennis">
            <a:extLst>
              <a:ext uri="{FF2B5EF4-FFF2-40B4-BE49-F238E27FC236}">
                <a16:creationId xmlns:a16="http://schemas.microsoft.com/office/drawing/2014/main" id="{0CF5C6DE-CB60-4755-9625-A6B4DED3D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52475"/>
            <a:ext cx="270351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3">
            <a:extLst>
              <a:ext uri="{FF2B5EF4-FFF2-40B4-BE49-F238E27FC236}">
                <a16:creationId xmlns:a16="http://schemas.microsoft.com/office/drawing/2014/main" id="{EECDE6D0-26A7-47C9-AA8F-0006BA0827F6}"/>
              </a:ext>
            </a:extLst>
          </p:cNvPr>
          <p:cNvSpPr>
            <a:spLocks noGrp="1" noChangeArrowheads="1" noChangeShapeType="1" noTextEdit="1"/>
          </p:cNvSpPr>
          <p:nvPr>
            <p:ph type="title" idx="4294967295"/>
          </p:nvPr>
        </p:nvSpPr>
        <p:spPr bwMode="auto">
          <a:xfrm>
            <a:off x="5105400" y="1295400"/>
            <a:ext cx="3886200" cy="4343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miter lim="800000"/>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Eligibility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miter lim="800000"/>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Recruiting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miter lim="800000"/>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Scholarships</a:t>
            </a:r>
          </a:p>
        </p:txBody>
      </p:sp>
      <p:pic>
        <p:nvPicPr>
          <p:cNvPr id="7171" name="Picture 5" descr="football">
            <a:extLst>
              <a:ext uri="{FF2B5EF4-FFF2-40B4-BE49-F238E27FC236}">
                <a16:creationId xmlns:a16="http://schemas.microsoft.com/office/drawing/2014/main" id="{276A93C4-1692-4DBA-9175-7096FC8B8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41148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a:extLst>
              <a:ext uri="{FF2B5EF4-FFF2-40B4-BE49-F238E27FC236}">
                <a16:creationId xmlns:a16="http://schemas.microsoft.com/office/drawing/2014/main" id="{90FEBFA2-4717-41F3-9748-AC48A34CF081}"/>
              </a:ext>
            </a:extLst>
          </p:cNvPr>
          <p:cNvSpPr>
            <a:spLocks noGrp="1" noChangeArrowheads="1" noChangeShapeType="1" noTextEdit="1"/>
          </p:cNvSpPr>
          <p:nvPr>
            <p:ph type="title" idx="4294967295"/>
          </p:nvPr>
        </p:nvSpPr>
        <p:spPr bwMode="auto">
          <a:xfrm rot="5400000">
            <a:off x="-1295400" y="2209800"/>
            <a:ext cx="4953000" cy="1295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Online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registration</a:t>
            </a:r>
          </a:p>
        </p:txBody>
      </p:sp>
      <p:sp>
        <p:nvSpPr>
          <p:cNvPr id="25603" name="WordArt 5">
            <a:extLst>
              <a:ext uri="{FF2B5EF4-FFF2-40B4-BE49-F238E27FC236}">
                <a16:creationId xmlns:a16="http://schemas.microsoft.com/office/drawing/2014/main" id="{09961B74-EC05-4EF5-B3C8-3633CA4D3C14}"/>
              </a:ext>
            </a:extLst>
          </p:cNvPr>
          <p:cNvSpPr>
            <a:spLocks noChangeArrowheads="1" noChangeShapeType="1" noTextEdit="1"/>
          </p:cNvSpPr>
          <p:nvPr/>
        </p:nvSpPr>
        <p:spPr bwMode="auto">
          <a:xfrm>
            <a:off x="533400" y="5562600"/>
            <a:ext cx="3962400" cy="609600"/>
          </a:xfrm>
          <a:prstGeom prst="rect">
            <a:avLst/>
          </a:prstGeom>
        </p:spPr>
        <p:txBody>
          <a:bodyPr spcFirstLastPara="1" wrap="none" fromWordArt="1">
            <a:prstTxWarp prst="textArchUp">
              <a:avLst>
                <a:gd name="adj" fmla="val 10800004"/>
              </a:avLst>
            </a:prstTxWarp>
          </a:bodyPr>
          <a:lstStyle/>
          <a:p>
            <a:pPr algn="ctr"/>
            <a:r>
              <a:rPr lang="en-US" sz="1800" kern="10">
                <a:ln w="9525">
                  <a:solidFill>
                    <a:srgbClr val="000000"/>
                  </a:solidFill>
                  <a:miter lim="800000"/>
                  <a:headEnd/>
                  <a:tailEnd/>
                </a:ln>
                <a:solidFill>
                  <a:srgbClr val="000000"/>
                </a:solidFill>
                <a:latin typeface="Arial Black" panose="020B0A04020102020204" pitchFamily="34" charset="0"/>
              </a:rPr>
              <a:t>start here!</a:t>
            </a:r>
          </a:p>
        </p:txBody>
      </p:sp>
      <p:pic>
        <p:nvPicPr>
          <p:cNvPr id="25604" name="Picture 8" descr="online registration">
            <a:extLst>
              <a:ext uri="{FF2B5EF4-FFF2-40B4-BE49-F238E27FC236}">
                <a16:creationId xmlns:a16="http://schemas.microsoft.com/office/drawing/2014/main" id="{D0F2481A-3F16-4CF6-B368-0F373ABF3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757" t="16502" r="28200" b="46562"/>
          <a:stretch>
            <a:fillRect/>
          </a:stretch>
        </p:blipFill>
        <p:spPr bwMode="auto">
          <a:xfrm>
            <a:off x="2209800" y="762000"/>
            <a:ext cx="6629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a:extLst>
              <a:ext uri="{FF2B5EF4-FFF2-40B4-BE49-F238E27FC236}">
                <a16:creationId xmlns:a16="http://schemas.microsoft.com/office/drawing/2014/main" id="{8350FF15-257B-48D4-B545-A2BFE0A7CD72}"/>
              </a:ext>
            </a:extLst>
          </p:cNvPr>
          <p:cNvSpPr>
            <a:spLocks noGrp="1" noChangeArrowheads="1" noChangeShapeType="1" noTextEdit="1"/>
          </p:cNvSpPr>
          <p:nvPr>
            <p:ph type="title" idx="4294967295"/>
          </p:nvPr>
        </p:nvSpPr>
        <p:spPr bwMode="auto">
          <a:xfrm>
            <a:off x="838200" y="4572000"/>
            <a:ext cx="7162800" cy="1524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When to register</a:t>
            </a:r>
          </a:p>
        </p:txBody>
      </p:sp>
      <p:sp>
        <p:nvSpPr>
          <p:cNvPr id="26627" name="Text Box 3">
            <a:extLst>
              <a:ext uri="{FF2B5EF4-FFF2-40B4-BE49-F238E27FC236}">
                <a16:creationId xmlns:a16="http://schemas.microsoft.com/office/drawing/2014/main" id="{47DF5D0E-B160-4F9B-B3DD-FA85043D0431}"/>
              </a:ext>
            </a:extLst>
          </p:cNvPr>
          <p:cNvSpPr txBox="1">
            <a:spLocks noChangeArrowheads="1"/>
          </p:cNvSpPr>
          <p:nvPr/>
        </p:nvSpPr>
        <p:spPr bwMode="auto">
          <a:xfrm>
            <a:off x="1143000" y="1008063"/>
            <a:ext cx="6934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sz="3200">
                <a:solidFill>
                  <a:srgbClr val="336699"/>
                </a:solidFill>
                <a:latin typeface="Century Gothic" panose="020B0502020202020204" pitchFamily="34" charset="0"/>
              </a:rPr>
              <a:t>Register any time you’d like, but no later than the beginning of your senior year. </a:t>
            </a:r>
          </a:p>
          <a:p>
            <a:pPr algn="ctr" eaLnBrk="1" hangingPunct="1">
              <a:spcBef>
                <a:spcPct val="0"/>
              </a:spcBef>
              <a:buClrTx/>
              <a:buSzTx/>
              <a:buFontTx/>
              <a:buNone/>
            </a:pPr>
            <a:endParaRPr lang="en-US" altLang="en-US" sz="3200">
              <a:solidFill>
                <a:srgbClr val="336699"/>
              </a:solidFill>
              <a:latin typeface="Century Gothic" panose="020B0502020202020204" pitchFamily="34" charset="0"/>
            </a:endParaRPr>
          </a:p>
          <a:p>
            <a:pPr algn="ctr" eaLnBrk="1" hangingPunct="1">
              <a:spcBef>
                <a:spcPct val="0"/>
              </a:spcBef>
              <a:buClrTx/>
              <a:buSzTx/>
              <a:buFontTx/>
              <a:buNone/>
            </a:pPr>
            <a:r>
              <a:rPr lang="en-US" altLang="en-US" sz="3200">
                <a:solidFill>
                  <a:srgbClr val="336699"/>
                </a:solidFill>
                <a:latin typeface="Century Gothic" panose="020B0502020202020204" pitchFamily="34" charset="0"/>
              </a:rPr>
              <a:t>Eligibility Center will start reviewing your transcripts after *four semesters of high school.</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WordArt 3">
            <a:extLst>
              <a:ext uri="{FF2B5EF4-FFF2-40B4-BE49-F238E27FC236}">
                <a16:creationId xmlns:a16="http://schemas.microsoft.com/office/drawing/2014/main" id="{AA069FB8-4DF4-4ECE-82F9-8A6E4E2B07EE}"/>
              </a:ext>
            </a:extLst>
          </p:cNvPr>
          <p:cNvSpPr>
            <a:spLocks noGrp="1" noChangeArrowheads="1" noChangeShapeType="1" noTextEdit="1"/>
          </p:cNvSpPr>
          <p:nvPr>
            <p:ph type="title" idx="4294967295"/>
          </p:nvPr>
        </p:nvSpPr>
        <p:spPr bwMode="auto">
          <a:xfrm>
            <a:off x="914400" y="4648200"/>
            <a:ext cx="7162800" cy="1524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 Recruiting 101</a:t>
            </a:r>
          </a:p>
        </p:txBody>
      </p:sp>
      <p:pic>
        <p:nvPicPr>
          <p:cNvPr id="27651" name="Picture 5" descr="girls volleyball">
            <a:extLst>
              <a:ext uri="{FF2B5EF4-FFF2-40B4-BE49-F238E27FC236}">
                <a16:creationId xmlns:a16="http://schemas.microsoft.com/office/drawing/2014/main" id="{3191A7F4-F3AB-46EA-876F-7DF36BC91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838200"/>
            <a:ext cx="48768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BC830B23-EBAC-477F-8E41-9ECC35507608}"/>
              </a:ext>
            </a:extLst>
          </p:cNvPr>
          <p:cNvSpPr txBox="1">
            <a:spLocks noChangeArrowheads="1"/>
          </p:cNvSpPr>
          <p:nvPr/>
        </p:nvSpPr>
        <p:spPr bwMode="auto">
          <a:xfrm>
            <a:off x="533400" y="1676400"/>
            <a:ext cx="8077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sz="2000">
                <a:solidFill>
                  <a:srgbClr val="336699"/>
                </a:solidFill>
                <a:latin typeface="Century Gothic" panose="020B0502020202020204" pitchFamily="34" charset="0"/>
              </a:rPr>
              <a:t>Phone calls and text messages from coaches can start September 1 of your junior year and are unlimited(football, track, swimming and basketball have some exceptions)—</a:t>
            </a:r>
            <a:r>
              <a:rPr lang="en-US" altLang="en-US" sz="2000" b="1" u="sng">
                <a:solidFill>
                  <a:srgbClr val="336699"/>
                </a:solidFill>
                <a:latin typeface="Century Gothic" panose="020B0502020202020204" pitchFamily="34" charset="0"/>
              </a:rPr>
              <a:t>STUDENTS CAN CALL COACHES ANYTIME</a:t>
            </a:r>
          </a:p>
          <a:p>
            <a:pPr algn="ctr" eaLnBrk="1" hangingPunct="1">
              <a:spcBef>
                <a:spcPct val="0"/>
              </a:spcBef>
              <a:buClrTx/>
              <a:buSzTx/>
              <a:buFontTx/>
              <a:buNone/>
            </a:pPr>
            <a:endParaRPr lang="en-US" altLang="en-US" sz="2000" b="1" u="sng">
              <a:solidFill>
                <a:srgbClr val="336699"/>
              </a:solidFill>
              <a:latin typeface="Century Gothic" panose="020B0502020202020204" pitchFamily="34" charset="0"/>
            </a:endParaRPr>
          </a:p>
          <a:p>
            <a:pPr algn="ctr" eaLnBrk="1" hangingPunct="1">
              <a:spcBef>
                <a:spcPct val="0"/>
              </a:spcBef>
              <a:buClrTx/>
              <a:buSzTx/>
              <a:buFontTx/>
              <a:buNone/>
            </a:pPr>
            <a:r>
              <a:rPr lang="en-US" altLang="en-US" sz="2000">
                <a:solidFill>
                  <a:srgbClr val="336699"/>
                </a:solidFill>
                <a:latin typeface="Century Gothic" panose="020B0502020202020204" pitchFamily="34" charset="0"/>
              </a:rPr>
              <a:t>Emails, recruiting letters, media guides, notecards, from the athletics department start September 1 of junior year.</a:t>
            </a:r>
          </a:p>
          <a:p>
            <a:pPr algn="ctr" eaLnBrk="1" hangingPunct="1">
              <a:spcBef>
                <a:spcPct val="0"/>
              </a:spcBef>
              <a:buClrTx/>
              <a:buSzTx/>
              <a:buFontTx/>
              <a:buNone/>
            </a:pPr>
            <a:endParaRPr lang="en-US" altLang="en-US" sz="2000">
              <a:solidFill>
                <a:srgbClr val="336699"/>
              </a:solidFill>
              <a:latin typeface="Century Gothic" panose="020B0502020202020204" pitchFamily="34" charset="0"/>
            </a:endParaRPr>
          </a:p>
          <a:p>
            <a:pPr algn="ctr" eaLnBrk="1" hangingPunct="1">
              <a:spcBef>
                <a:spcPct val="0"/>
              </a:spcBef>
              <a:buClrTx/>
              <a:buSzTx/>
              <a:buFontTx/>
              <a:buNone/>
            </a:pPr>
            <a:r>
              <a:rPr lang="en-US" altLang="en-US" sz="2000">
                <a:solidFill>
                  <a:srgbClr val="336699"/>
                </a:solidFill>
                <a:latin typeface="Century Gothic" panose="020B0502020202020204" pitchFamily="34" charset="0"/>
              </a:rPr>
              <a:t>Camp brochures, questionnaires, and admissions publications and NCAA educational information can be mailed to you at any time.</a:t>
            </a:r>
          </a:p>
        </p:txBody>
      </p:sp>
      <p:sp>
        <p:nvSpPr>
          <p:cNvPr id="28675" name="WordArt 3">
            <a:extLst>
              <a:ext uri="{FF2B5EF4-FFF2-40B4-BE49-F238E27FC236}">
                <a16:creationId xmlns:a16="http://schemas.microsoft.com/office/drawing/2014/main" id="{68CEF35A-9502-4530-B0DA-81CA67E57763}"/>
              </a:ext>
            </a:extLst>
          </p:cNvPr>
          <p:cNvSpPr>
            <a:spLocks noGrp="1" noChangeArrowheads="1" noChangeShapeType="1" noTextEdit="1"/>
          </p:cNvSpPr>
          <p:nvPr>
            <p:ph type="title" idx="4294967295"/>
          </p:nvPr>
        </p:nvSpPr>
        <p:spPr bwMode="auto">
          <a:xfrm>
            <a:off x="1143000" y="228600"/>
            <a:ext cx="7162800" cy="1524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 Recruiting 101</a:t>
            </a:r>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FD23F8F6-B168-4EE6-9B31-FADC5BFF5F40}"/>
              </a:ext>
            </a:extLst>
          </p:cNvPr>
          <p:cNvSpPr txBox="1">
            <a:spLocks noChangeArrowheads="1"/>
          </p:cNvSpPr>
          <p:nvPr/>
        </p:nvSpPr>
        <p:spPr bwMode="auto">
          <a:xfrm>
            <a:off x="4038600" y="609600"/>
            <a:ext cx="4495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Char char="ü"/>
            </a:pPr>
            <a:r>
              <a:rPr lang="en-US" altLang="en-US" sz="2800">
                <a:solidFill>
                  <a:srgbClr val="336699"/>
                </a:solidFill>
                <a:latin typeface="Century Gothic" panose="020B0502020202020204" pitchFamily="34" charset="0"/>
              </a:rPr>
              <a:t>BE REALISTIC…what level are you?</a:t>
            </a:r>
          </a:p>
          <a:p>
            <a:pPr algn="ctr" eaLnBrk="1" hangingPunct="1">
              <a:spcBef>
                <a:spcPct val="0"/>
              </a:spcBef>
              <a:buClrTx/>
              <a:buSzTx/>
              <a:buFont typeface="Wingdings" panose="05000000000000000000" pitchFamily="2" charset="2"/>
              <a:buNone/>
            </a:pPr>
            <a:endParaRPr lang="en-US" altLang="en-US" sz="2800">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Char char="ü"/>
            </a:pPr>
            <a:r>
              <a:rPr lang="en-US" altLang="en-US" sz="2800">
                <a:solidFill>
                  <a:srgbClr val="336699"/>
                </a:solidFill>
                <a:latin typeface="Century Gothic" panose="020B0502020202020204" pitchFamily="34" charset="0"/>
              </a:rPr>
              <a:t>DI? II?  III? Junior college?  What do YOU want to do?</a:t>
            </a:r>
          </a:p>
          <a:p>
            <a:pPr algn="ctr" eaLnBrk="1" hangingPunct="1">
              <a:spcBef>
                <a:spcPct val="0"/>
              </a:spcBef>
              <a:buClrTx/>
              <a:buSzTx/>
              <a:buFont typeface="Wingdings" panose="05000000000000000000" pitchFamily="2" charset="2"/>
              <a:buChar char="ü"/>
            </a:pPr>
            <a:endParaRPr lang="en-US" altLang="en-US" sz="2800">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Char char="ü"/>
            </a:pPr>
            <a:r>
              <a:rPr lang="en-US" altLang="en-US" sz="2800">
                <a:solidFill>
                  <a:srgbClr val="336699"/>
                </a:solidFill>
                <a:latin typeface="Century Gothic" panose="020B0502020202020204" pitchFamily="34" charset="0"/>
              </a:rPr>
              <a:t>Online athletics questionnaires-fill them out! Most go right to the coaches.</a:t>
            </a:r>
          </a:p>
          <a:p>
            <a:pPr algn="ctr" eaLnBrk="1" hangingPunct="1">
              <a:spcBef>
                <a:spcPct val="0"/>
              </a:spcBef>
              <a:buClrTx/>
              <a:buSzTx/>
              <a:buFont typeface="Wingdings" panose="05000000000000000000" pitchFamily="2" charset="2"/>
              <a:buChar char="ü"/>
            </a:pPr>
            <a:endParaRPr lang="en-US" altLang="en-US" sz="2800">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endParaRPr lang="en-US" altLang="en-US" sz="2800">
              <a:solidFill>
                <a:srgbClr val="336699"/>
              </a:solidFill>
              <a:latin typeface="Century Gothic" panose="020B0502020202020204" pitchFamily="34" charset="0"/>
            </a:endParaRPr>
          </a:p>
        </p:txBody>
      </p:sp>
      <p:sp>
        <p:nvSpPr>
          <p:cNvPr id="29699" name="WordArt 3">
            <a:extLst>
              <a:ext uri="{FF2B5EF4-FFF2-40B4-BE49-F238E27FC236}">
                <a16:creationId xmlns:a16="http://schemas.microsoft.com/office/drawing/2014/main" id="{258A2B3A-BDBB-4136-86EC-49B85F9E09DE}"/>
              </a:ext>
            </a:extLst>
          </p:cNvPr>
          <p:cNvSpPr>
            <a:spLocks noGrp="1" noChangeArrowheads="1" noChangeShapeType="1" noTextEdit="1"/>
          </p:cNvSpPr>
          <p:nvPr>
            <p:ph type="title" idx="4294967295"/>
          </p:nvPr>
        </p:nvSpPr>
        <p:spPr bwMode="auto">
          <a:xfrm>
            <a:off x="304800" y="152400"/>
            <a:ext cx="2971800" cy="2286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recruiting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quick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tips</a:t>
            </a:r>
          </a:p>
        </p:txBody>
      </p:sp>
      <p:pic>
        <p:nvPicPr>
          <p:cNvPr id="29700" name="Picture 6" descr="basketball">
            <a:extLst>
              <a:ext uri="{FF2B5EF4-FFF2-40B4-BE49-F238E27FC236}">
                <a16:creationId xmlns:a16="http://schemas.microsoft.com/office/drawing/2014/main" id="{6202AD8E-0AA2-478D-B2B9-6015191A9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4088"/>
            <a:ext cx="3567113"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ext Box 3">
            <a:extLst>
              <a:ext uri="{FF2B5EF4-FFF2-40B4-BE49-F238E27FC236}">
                <a16:creationId xmlns:a16="http://schemas.microsoft.com/office/drawing/2014/main" id="{91B780E6-A3DF-4F6D-99FE-0B0A887A4A42}"/>
              </a:ext>
            </a:extLst>
          </p:cNvPr>
          <p:cNvSpPr txBox="1">
            <a:spLocks noChangeArrowheads="1"/>
          </p:cNvSpPr>
          <p:nvPr/>
        </p:nvSpPr>
        <p:spPr bwMode="auto">
          <a:xfrm>
            <a:off x="1066800" y="1600200"/>
            <a:ext cx="7162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Char char="ü"/>
            </a:pPr>
            <a:r>
              <a:rPr lang="en-US" altLang="en-US">
                <a:solidFill>
                  <a:srgbClr val="336699"/>
                </a:solidFill>
                <a:latin typeface="Century Gothic" panose="020B0502020202020204" pitchFamily="34" charset="0"/>
              </a:rPr>
              <a:t>Send schedules, highlight video, and </a:t>
            </a:r>
            <a:r>
              <a:rPr lang="en-US" altLang="en-US" u="sng">
                <a:solidFill>
                  <a:srgbClr val="336699"/>
                </a:solidFill>
                <a:latin typeface="Century Gothic" panose="020B0502020202020204" pitchFamily="34" charset="0"/>
              </a:rPr>
              <a:t>game</a:t>
            </a:r>
            <a:r>
              <a:rPr lang="en-US" altLang="en-US">
                <a:solidFill>
                  <a:srgbClr val="336699"/>
                </a:solidFill>
                <a:latin typeface="Century Gothic" panose="020B0502020202020204" pitchFamily="34" charset="0"/>
              </a:rPr>
              <a:t> video…do you have online video?  Email the links.</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Char char="ü"/>
            </a:pPr>
            <a:r>
              <a:rPr lang="en-US" altLang="en-US">
                <a:solidFill>
                  <a:srgbClr val="336699"/>
                </a:solidFill>
                <a:latin typeface="Century Gothic" panose="020B0502020202020204" pitchFamily="34" charset="0"/>
              </a:rPr>
              <a:t>Email/text coaches—most are very busy and travel a lot.</a:t>
            </a:r>
          </a:p>
          <a:p>
            <a:pPr algn="ctr" eaLnBrk="1" hangingPunct="1">
              <a:spcBef>
                <a:spcPct val="0"/>
              </a:spcBef>
              <a:buClrTx/>
              <a:buSzTx/>
              <a:buFont typeface="Wingdings" panose="05000000000000000000" pitchFamily="2" charset="2"/>
              <a:buChar char="ü"/>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Char char="ü"/>
            </a:pPr>
            <a:r>
              <a:rPr lang="en-US" altLang="en-US">
                <a:solidFill>
                  <a:srgbClr val="336699"/>
                </a:solidFill>
                <a:latin typeface="Century Gothic" panose="020B0502020202020204" pitchFamily="34" charset="0"/>
              </a:rPr>
              <a:t>Read team blogs and get on the team or coach’s twitter page—this will give you an inside look at the program.</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p:txBody>
      </p:sp>
      <p:sp>
        <p:nvSpPr>
          <p:cNvPr id="30723" name="WordArt 4">
            <a:extLst>
              <a:ext uri="{FF2B5EF4-FFF2-40B4-BE49-F238E27FC236}">
                <a16:creationId xmlns:a16="http://schemas.microsoft.com/office/drawing/2014/main" id="{F934DC29-D7A6-49E8-AD14-A4630B416FE9}"/>
              </a:ext>
            </a:extLst>
          </p:cNvPr>
          <p:cNvSpPr>
            <a:spLocks noGrp="1" noChangeArrowheads="1" noChangeShapeType="1" noTextEdit="1"/>
          </p:cNvSpPr>
          <p:nvPr>
            <p:ph type="title" idx="4294967295"/>
          </p:nvPr>
        </p:nvSpPr>
        <p:spPr bwMode="auto">
          <a:xfrm>
            <a:off x="838200" y="152400"/>
            <a:ext cx="7162800" cy="1524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stay in touch</a:t>
            </a:r>
          </a:p>
        </p:txBody>
      </p:sp>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59C0F3FD-37BD-46F3-988D-CB20E575AA9D}"/>
              </a:ext>
            </a:extLst>
          </p:cNvPr>
          <p:cNvSpPr txBox="1">
            <a:spLocks noChangeArrowheads="1"/>
          </p:cNvSpPr>
          <p:nvPr/>
        </p:nvSpPr>
        <p:spPr bwMode="auto">
          <a:xfrm>
            <a:off x="990600" y="1752600"/>
            <a:ext cx="7162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Char char="ü"/>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Char char="ü"/>
            </a:pPr>
            <a:r>
              <a:rPr lang="en-US" altLang="en-US">
                <a:solidFill>
                  <a:srgbClr val="336699"/>
                </a:solidFill>
                <a:latin typeface="Century Gothic" panose="020B0502020202020204" pitchFamily="34" charset="0"/>
              </a:rPr>
              <a:t>Stay in contact—respond to emails, voicemails and texts.</a:t>
            </a:r>
          </a:p>
          <a:p>
            <a:pPr algn="ctr" eaLnBrk="1" hangingPunct="1">
              <a:spcBef>
                <a:spcPct val="0"/>
              </a:spcBef>
              <a:buClrTx/>
              <a:buSzTx/>
              <a:buFont typeface="Brush Script MT" panose="03060802040406070304" pitchFamily="66" charset="0"/>
              <a:buNone/>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Char char="ü"/>
            </a:pPr>
            <a:r>
              <a:rPr lang="en-US" altLang="en-US">
                <a:solidFill>
                  <a:srgbClr val="336699"/>
                </a:solidFill>
                <a:latin typeface="Century Gothic" panose="020B0502020202020204" pitchFamily="34" charset="0"/>
              </a:rPr>
              <a:t>Attend summer athletics camps at your top schools  </a:t>
            </a:r>
          </a:p>
          <a:p>
            <a:pPr algn="ctr" eaLnBrk="1" hangingPunct="1">
              <a:spcBef>
                <a:spcPct val="0"/>
              </a:spcBef>
              <a:buClrTx/>
              <a:buSzTx/>
              <a:buFont typeface="Wingdings" panose="05000000000000000000" pitchFamily="2" charset="2"/>
              <a:buChar char="ü"/>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Char char="ü"/>
            </a:pPr>
            <a:r>
              <a:rPr lang="en-US" altLang="en-US">
                <a:solidFill>
                  <a:srgbClr val="336699"/>
                </a:solidFill>
                <a:latin typeface="Century Gothic" panose="020B0502020202020204" pitchFamily="34" charset="0"/>
              </a:rPr>
              <a:t>Recruit yourself—the number of kids looking for scholarships is EXPONENTIALLY higher than the amount of scholarships available</a:t>
            </a:r>
          </a:p>
        </p:txBody>
      </p:sp>
      <p:sp>
        <p:nvSpPr>
          <p:cNvPr id="31747" name="WordArt 3">
            <a:extLst>
              <a:ext uri="{FF2B5EF4-FFF2-40B4-BE49-F238E27FC236}">
                <a16:creationId xmlns:a16="http://schemas.microsoft.com/office/drawing/2014/main" id="{3423D71F-73BD-45A2-B4A4-02BA5712297F}"/>
              </a:ext>
            </a:extLst>
          </p:cNvPr>
          <p:cNvSpPr>
            <a:spLocks noGrp="1" noChangeArrowheads="1" noChangeShapeType="1" noTextEdit="1"/>
          </p:cNvSpPr>
          <p:nvPr>
            <p:ph type="title" idx="4294967295"/>
          </p:nvPr>
        </p:nvSpPr>
        <p:spPr bwMode="auto">
          <a:xfrm>
            <a:off x="1143000" y="228600"/>
            <a:ext cx="7162800" cy="1524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make calls</a:t>
            </a:r>
          </a:p>
        </p:txBody>
      </p:sp>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ext Box 3">
            <a:extLst>
              <a:ext uri="{FF2B5EF4-FFF2-40B4-BE49-F238E27FC236}">
                <a16:creationId xmlns:a16="http://schemas.microsoft.com/office/drawing/2014/main" id="{D1661748-D86F-4437-BA36-9BAA6EB60042}"/>
              </a:ext>
            </a:extLst>
          </p:cNvPr>
          <p:cNvSpPr txBox="1">
            <a:spLocks noChangeArrowheads="1"/>
          </p:cNvSpPr>
          <p:nvPr/>
        </p:nvSpPr>
        <p:spPr bwMode="auto">
          <a:xfrm>
            <a:off x="1066800" y="1752600"/>
            <a:ext cx="7239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Char char="ü"/>
            </a:pPr>
            <a:r>
              <a:rPr lang="en-US" altLang="en-US">
                <a:solidFill>
                  <a:srgbClr val="336699"/>
                </a:solidFill>
                <a:latin typeface="Century Gothic" panose="020B0502020202020204" pitchFamily="34" charset="0"/>
              </a:rPr>
              <a:t>Plan visits (unofficial and official)—you get 5 “official” visits your senior year where college coaches can pay for you to visit. (DI)</a:t>
            </a:r>
          </a:p>
          <a:p>
            <a:pPr algn="ctr" eaLnBrk="1" hangingPunct="1">
              <a:spcBef>
                <a:spcPct val="0"/>
              </a:spcBef>
              <a:buClrTx/>
              <a:buSzTx/>
              <a:buFont typeface="Wingdings" panose="05000000000000000000" pitchFamily="2" charset="2"/>
              <a:buChar char="ü"/>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Char char="ü"/>
            </a:pPr>
            <a:r>
              <a:rPr lang="en-US" altLang="en-US">
                <a:solidFill>
                  <a:srgbClr val="336699"/>
                </a:solidFill>
                <a:latin typeface="Century Gothic" panose="020B0502020202020204" pitchFamily="34" charset="0"/>
              </a:rPr>
              <a:t>Unofficial visits, where you pay all of your expenses, are unlimited and can be taken at ANY TIME (with a few exceptions). </a:t>
            </a:r>
          </a:p>
          <a:p>
            <a:pPr algn="ctr" eaLnBrk="1" hangingPunct="1">
              <a:spcBef>
                <a:spcPct val="0"/>
              </a:spcBef>
              <a:buClrTx/>
              <a:buSzTx/>
              <a:buFont typeface="Wingdings" panose="05000000000000000000" pitchFamily="2" charset="2"/>
              <a:buChar char="ü"/>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Char char="ü"/>
            </a:pPr>
            <a:r>
              <a:rPr lang="en-US" altLang="en-US">
                <a:solidFill>
                  <a:srgbClr val="336699"/>
                </a:solidFill>
                <a:latin typeface="Century Gothic" panose="020B0502020202020204" pitchFamily="34" charset="0"/>
              </a:rPr>
              <a:t>Let the coaches know you’re coming to campus for a visit—set up a tour, watch a practice, meet faculty, talk to other athletes</a:t>
            </a:r>
          </a:p>
        </p:txBody>
      </p:sp>
      <p:sp>
        <p:nvSpPr>
          <p:cNvPr id="32771" name="WordArt 4">
            <a:extLst>
              <a:ext uri="{FF2B5EF4-FFF2-40B4-BE49-F238E27FC236}">
                <a16:creationId xmlns:a16="http://schemas.microsoft.com/office/drawing/2014/main" id="{A1BD4E84-BFED-48BF-88FC-0274198D9DE5}"/>
              </a:ext>
            </a:extLst>
          </p:cNvPr>
          <p:cNvSpPr>
            <a:spLocks noGrp="1" noChangeArrowheads="1" noChangeShapeType="1" noTextEdit="1"/>
          </p:cNvSpPr>
          <p:nvPr>
            <p:ph type="title" idx="4294967295"/>
          </p:nvPr>
        </p:nvSpPr>
        <p:spPr bwMode="auto">
          <a:xfrm>
            <a:off x="4648200" y="304800"/>
            <a:ext cx="4114800" cy="1295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take visits</a:t>
            </a:r>
          </a:p>
        </p:txBody>
      </p:sp>
    </p:spTree>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6" descr="runner">
            <a:extLst>
              <a:ext uri="{FF2B5EF4-FFF2-40B4-BE49-F238E27FC236}">
                <a16:creationId xmlns:a16="http://schemas.microsoft.com/office/drawing/2014/main" id="{42FBA86A-E45D-40C3-B7A8-F94B9967A57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295400" y="1250950"/>
            <a:ext cx="657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a:extLst>
              <a:ext uri="{FF2B5EF4-FFF2-40B4-BE49-F238E27FC236}">
                <a16:creationId xmlns:a16="http://schemas.microsoft.com/office/drawing/2014/main" id="{5C525B26-5B09-403B-98B3-FAB85F037DB8}"/>
              </a:ext>
            </a:extLst>
          </p:cNvPr>
          <p:cNvSpPr txBox="1">
            <a:spLocks noChangeArrowheads="1"/>
          </p:cNvSpPr>
          <p:nvPr/>
        </p:nvSpPr>
        <p:spPr bwMode="auto">
          <a:xfrm>
            <a:off x="533400" y="2438400"/>
            <a:ext cx="8458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800" b="1">
                <a:solidFill>
                  <a:schemeClr val="tx2"/>
                </a:solidFill>
                <a:latin typeface="Century Gothic" panose="020B0502020202020204" pitchFamily="34" charset="0"/>
              </a:rPr>
              <a:t>Pick a school for the major, the location, the career/internship opportunities, the programs, the clubs, the faculty, the class size, the opportunity for financial aid----what’s the best fit for you?</a:t>
            </a:r>
          </a:p>
          <a:p>
            <a:pPr algn="ctr" eaLnBrk="1" hangingPunct="1">
              <a:spcBef>
                <a:spcPct val="0"/>
              </a:spcBef>
              <a:buClrTx/>
              <a:buSzTx/>
              <a:buFont typeface="Wingdings" panose="05000000000000000000" pitchFamily="2" charset="2"/>
              <a:buNone/>
            </a:pPr>
            <a:endParaRPr lang="en-US" altLang="en-US" sz="2800" b="1">
              <a:solidFill>
                <a:schemeClr val="tx2"/>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sz="2800" b="1">
                <a:solidFill>
                  <a:schemeClr val="tx2"/>
                </a:solidFill>
                <a:latin typeface="Century Gothic" panose="020B0502020202020204" pitchFamily="34" charset="0"/>
              </a:rPr>
              <a:t>Close to home? Far? Big? Small? Public? Private?  </a:t>
            </a:r>
          </a:p>
        </p:txBody>
      </p:sp>
      <p:sp>
        <p:nvSpPr>
          <p:cNvPr id="33796" name="WordArt 4">
            <a:extLst>
              <a:ext uri="{FF2B5EF4-FFF2-40B4-BE49-F238E27FC236}">
                <a16:creationId xmlns:a16="http://schemas.microsoft.com/office/drawing/2014/main" id="{07A4C4DE-C49C-4A36-B289-86DB5DB8625F}"/>
              </a:ext>
            </a:extLst>
          </p:cNvPr>
          <p:cNvSpPr>
            <a:spLocks noGrp="1" noChangeArrowheads="1" noChangeShapeType="1" noTextEdit="1"/>
          </p:cNvSpPr>
          <p:nvPr>
            <p:ph type="title" idx="4294967295"/>
          </p:nvPr>
        </p:nvSpPr>
        <p:spPr bwMode="auto">
          <a:xfrm>
            <a:off x="1295400" y="304800"/>
            <a:ext cx="6477000" cy="914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think about it...</a:t>
            </a:r>
          </a:p>
        </p:txBody>
      </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09602F15-8247-4615-A6D8-84F02DDF7B4B}"/>
              </a:ext>
            </a:extLst>
          </p:cNvPr>
          <p:cNvSpPr txBox="1">
            <a:spLocks noChangeArrowheads="1"/>
          </p:cNvSpPr>
          <p:nvPr/>
        </p:nvSpPr>
        <p:spPr bwMode="auto">
          <a:xfrm>
            <a:off x="762000" y="1828800"/>
            <a:ext cx="7315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Char char="•"/>
            </a:pPr>
            <a:r>
              <a:rPr lang="en-US" altLang="en-US" sz="2000">
                <a:solidFill>
                  <a:srgbClr val="336699"/>
                </a:solidFill>
                <a:latin typeface="Century Gothic" panose="020B0502020202020204" pitchFamily="34" charset="0"/>
              </a:rPr>
              <a:t>Contracts that can be issued for 1-5 years</a:t>
            </a:r>
          </a:p>
          <a:p>
            <a:pPr eaLnBrk="1" hangingPunct="1">
              <a:spcBef>
                <a:spcPct val="0"/>
              </a:spcBef>
              <a:buClrTx/>
              <a:buSzTx/>
              <a:buFontTx/>
              <a:buChar char="•"/>
            </a:pPr>
            <a:endParaRPr lang="en-US" altLang="en-US" sz="2000">
              <a:solidFill>
                <a:srgbClr val="336699"/>
              </a:solidFill>
              <a:latin typeface="Century Gothic" panose="020B0502020202020204" pitchFamily="34" charset="0"/>
            </a:endParaRPr>
          </a:p>
          <a:p>
            <a:pPr eaLnBrk="1" hangingPunct="1">
              <a:spcBef>
                <a:spcPct val="0"/>
              </a:spcBef>
              <a:buClrTx/>
              <a:buSzTx/>
              <a:buFontTx/>
              <a:buChar char="•"/>
            </a:pPr>
            <a:r>
              <a:rPr lang="en-US" altLang="en-US" sz="2000">
                <a:solidFill>
                  <a:srgbClr val="336699"/>
                </a:solidFill>
                <a:latin typeface="Century Gothic" panose="020B0502020202020204" pitchFamily="34" charset="0"/>
              </a:rPr>
              <a:t>may be “full” (tuition, fees, room, board and books); or Cost of Attendance**new</a:t>
            </a:r>
          </a:p>
          <a:p>
            <a:pPr eaLnBrk="1" hangingPunct="1">
              <a:spcBef>
                <a:spcPct val="0"/>
              </a:spcBef>
              <a:buClrTx/>
              <a:buSzTx/>
              <a:buFontTx/>
              <a:buChar char="•"/>
            </a:pPr>
            <a:endParaRPr lang="en-US" altLang="en-US" sz="2000">
              <a:solidFill>
                <a:srgbClr val="336699"/>
              </a:solidFill>
              <a:latin typeface="Century Gothic" panose="020B0502020202020204" pitchFamily="34" charset="0"/>
            </a:endParaRPr>
          </a:p>
          <a:p>
            <a:pPr eaLnBrk="1" hangingPunct="1">
              <a:spcBef>
                <a:spcPct val="0"/>
              </a:spcBef>
              <a:buClrTx/>
              <a:buSzTx/>
              <a:buFontTx/>
              <a:buChar char="•"/>
            </a:pPr>
            <a:r>
              <a:rPr lang="en-US" altLang="en-US" sz="2000">
                <a:solidFill>
                  <a:srgbClr val="336699"/>
                </a:solidFill>
                <a:latin typeface="Century Gothic" panose="020B0502020202020204" pitchFamily="34" charset="0"/>
              </a:rPr>
              <a:t>they may be “partial” or a percentage of a full scholarship (.5 or .75); or </a:t>
            </a:r>
          </a:p>
          <a:p>
            <a:pPr eaLnBrk="1" hangingPunct="1">
              <a:spcBef>
                <a:spcPct val="0"/>
              </a:spcBef>
              <a:buClrTx/>
              <a:buSzTx/>
              <a:buFontTx/>
              <a:buChar char="•"/>
            </a:pPr>
            <a:endParaRPr lang="en-US" altLang="en-US" sz="2000">
              <a:solidFill>
                <a:srgbClr val="336699"/>
              </a:solidFill>
              <a:latin typeface="Century Gothic" panose="020B0502020202020204" pitchFamily="34" charset="0"/>
            </a:endParaRPr>
          </a:p>
          <a:p>
            <a:pPr eaLnBrk="1" hangingPunct="1">
              <a:spcBef>
                <a:spcPct val="0"/>
              </a:spcBef>
              <a:buClrTx/>
              <a:buSzTx/>
              <a:buFontTx/>
              <a:buChar char="•"/>
            </a:pPr>
            <a:r>
              <a:rPr lang="en-US" altLang="en-US" sz="2000">
                <a:solidFill>
                  <a:srgbClr val="336699"/>
                </a:solidFill>
                <a:latin typeface="Century Gothic" panose="020B0502020202020204" pitchFamily="34" charset="0"/>
              </a:rPr>
              <a:t>they may be issued as a dollar amount ($5000) or </a:t>
            </a:r>
          </a:p>
          <a:p>
            <a:pPr eaLnBrk="1" hangingPunct="1">
              <a:spcBef>
                <a:spcPct val="0"/>
              </a:spcBef>
              <a:buClrTx/>
              <a:buSzTx/>
              <a:buFontTx/>
              <a:buChar char="•"/>
            </a:pPr>
            <a:endParaRPr lang="en-US" altLang="en-US" sz="2000">
              <a:solidFill>
                <a:srgbClr val="336699"/>
              </a:solidFill>
              <a:latin typeface="Century Gothic" panose="020B0502020202020204" pitchFamily="34" charset="0"/>
            </a:endParaRPr>
          </a:p>
          <a:p>
            <a:pPr eaLnBrk="1" hangingPunct="1">
              <a:spcBef>
                <a:spcPct val="0"/>
              </a:spcBef>
              <a:buClrTx/>
              <a:buSzTx/>
              <a:buFontTx/>
              <a:buChar char="•"/>
            </a:pPr>
            <a:r>
              <a:rPr lang="en-US" altLang="en-US" sz="2000">
                <a:solidFill>
                  <a:srgbClr val="336699"/>
                </a:solidFill>
                <a:latin typeface="Century Gothic" panose="020B0502020202020204" pitchFamily="34" charset="0"/>
              </a:rPr>
              <a:t>they may be issued as “tuition” or “room and board” </a:t>
            </a:r>
          </a:p>
        </p:txBody>
      </p:sp>
      <p:sp>
        <p:nvSpPr>
          <p:cNvPr id="34819" name="WordArt 3">
            <a:extLst>
              <a:ext uri="{FF2B5EF4-FFF2-40B4-BE49-F238E27FC236}">
                <a16:creationId xmlns:a16="http://schemas.microsoft.com/office/drawing/2014/main" id="{131ED100-6D18-4437-B579-5CC1E0CAA535}"/>
              </a:ext>
            </a:extLst>
          </p:cNvPr>
          <p:cNvSpPr>
            <a:spLocks noGrp="1" noChangeArrowheads="1" noChangeShapeType="1" noTextEdit="1"/>
          </p:cNvSpPr>
          <p:nvPr>
            <p:ph type="title" idx="4294967295"/>
          </p:nvPr>
        </p:nvSpPr>
        <p:spPr bwMode="auto">
          <a:xfrm>
            <a:off x="914400" y="304800"/>
            <a:ext cx="7162800" cy="1524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Scholarships:</a:t>
            </a: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a:extLst>
              <a:ext uri="{FF2B5EF4-FFF2-40B4-BE49-F238E27FC236}">
                <a16:creationId xmlns:a16="http://schemas.microsoft.com/office/drawing/2014/main" id="{5E574203-2EB5-4E03-BD9F-CE84906D6946}"/>
              </a:ext>
            </a:extLst>
          </p:cNvPr>
          <p:cNvSpPr>
            <a:spLocks noGrp="1" noChangeArrowheads="1" noChangeShapeType="1" noTextEdit="1"/>
          </p:cNvSpPr>
          <p:nvPr>
            <p:ph type="title" idx="4294967295"/>
          </p:nvPr>
        </p:nvSpPr>
        <p:spPr bwMode="auto">
          <a:xfrm>
            <a:off x="609600" y="533400"/>
            <a:ext cx="7696200" cy="9906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what is the difference between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 and DII and DIII?</a:t>
            </a:r>
          </a:p>
        </p:txBody>
      </p:sp>
      <p:sp>
        <p:nvSpPr>
          <p:cNvPr id="8195" name="Text Box 3">
            <a:extLst>
              <a:ext uri="{FF2B5EF4-FFF2-40B4-BE49-F238E27FC236}">
                <a16:creationId xmlns:a16="http://schemas.microsoft.com/office/drawing/2014/main" id="{25860C38-0E80-4686-833E-953D97299FCA}"/>
              </a:ext>
            </a:extLst>
          </p:cNvPr>
          <p:cNvSpPr txBox="1">
            <a:spLocks noChangeArrowheads="1"/>
          </p:cNvSpPr>
          <p:nvPr/>
        </p:nvSpPr>
        <p:spPr bwMode="auto">
          <a:xfrm>
            <a:off x="598488" y="1958975"/>
            <a:ext cx="82296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Char char="•"/>
            </a:pPr>
            <a:r>
              <a:rPr lang="en-US" altLang="en-US" sz="3200">
                <a:solidFill>
                  <a:srgbClr val="336699"/>
                </a:solidFill>
                <a:latin typeface="Century Gothic" panose="020B0502020202020204" pitchFamily="34" charset="0"/>
              </a:rPr>
              <a:t>Level of athletic scholarships offered and number of sports offered</a:t>
            </a:r>
          </a:p>
          <a:p>
            <a:pPr eaLnBrk="1" hangingPunct="1">
              <a:spcBef>
                <a:spcPct val="0"/>
              </a:spcBef>
              <a:buClrTx/>
              <a:buSzTx/>
              <a:buFontTx/>
              <a:buChar char="•"/>
            </a:pPr>
            <a:endParaRPr lang="en-US" altLang="en-US" sz="3200">
              <a:solidFill>
                <a:srgbClr val="336699"/>
              </a:solidFill>
              <a:latin typeface="Century Gothic" panose="020B0502020202020204" pitchFamily="34" charset="0"/>
            </a:endParaRPr>
          </a:p>
          <a:p>
            <a:pPr eaLnBrk="1" hangingPunct="1">
              <a:spcBef>
                <a:spcPct val="0"/>
              </a:spcBef>
              <a:buClrTx/>
              <a:buSzTx/>
              <a:buFontTx/>
              <a:buChar char="•"/>
            </a:pPr>
            <a:r>
              <a:rPr lang="en-US" altLang="en-US" sz="3200">
                <a:solidFill>
                  <a:srgbClr val="336699"/>
                </a:solidFill>
                <a:latin typeface="Century Gothic" panose="020B0502020202020204" pitchFamily="34" charset="0"/>
              </a:rPr>
              <a:t>Time commitment</a:t>
            </a:r>
          </a:p>
          <a:p>
            <a:pPr eaLnBrk="1" hangingPunct="1">
              <a:spcBef>
                <a:spcPct val="0"/>
              </a:spcBef>
              <a:buClrTx/>
              <a:buSzTx/>
              <a:buFontTx/>
              <a:buChar char="•"/>
            </a:pPr>
            <a:endParaRPr lang="en-US" altLang="en-US" sz="3200">
              <a:solidFill>
                <a:srgbClr val="336699"/>
              </a:solidFill>
              <a:latin typeface="Century Gothic" panose="020B0502020202020204" pitchFamily="34" charset="0"/>
            </a:endParaRPr>
          </a:p>
          <a:p>
            <a:pPr eaLnBrk="1" hangingPunct="1">
              <a:spcBef>
                <a:spcPct val="0"/>
              </a:spcBef>
              <a:buClrTx/>
              <a:buSzTx/>
              <a:buFontTx/>
              <a:buChar char="•"/>
            </a:pPr>
            <a:r>
              <a:rPr lang="en-US" altLang="en-US" sz="3200">
                <a:solidFill>
                  <a:srgbClr val="336699"/>
                </a:solidFill>
                <a:latin typeface="Century Gothic" panose="020B0502020202020204" pitchFamily="34" charset="0"/>
              </a:rPr>
              <a:t>Level of play</a:t>
            </a:r>
          </a:p>
          <a:p>
            <a:pPr eaLnBrk="1" hangingPunct="1">
              <a:spcBef>
                <a:spcPct val="0"/>
              </a:spcBef>
              <a:buClrTx/>
              <a:buSzTx/>
              <a:buFontTx/>
              <a:buChar char="•"/>
            </a:pPr>
            <a:endParaRPr lang="en-US" altLang="en-US" sz="3200">
              <a:solidFill>
                <a:srgbClr val="336699"/>
              </a:solidFill>
              <a:latin typeface="Century Gothic" panose="020B0502020202020204" pitchFamily="34" charset="0"/>
            </a:endParaRPr>
          </a:p>
          <a:p>
            <a:pPr eaLnBrk="1" hangingPunct="1">
              <a:spcBef>
                <a:spcPct val="0"/>
              </a:spcBef>
              <a:buClrTx/>
              <a:buSzTx/>
              <a:buFontTx/>
              <a:buChar char="•"/>
            </a:pPr>
            <a:r>
              <a:rPr lang="en-US" altLang="en-US" sz="3200">
                <a:solidFill>
                  <a:srgbClr val="336699"/>
                </a:solidFill>
                <a:latin typeface="Century Gothic" panose="020B0502020202020204" pitchFamily="34" charset="0"/>
              </a:rPr>
              <a:t>Eligibility standards</a:t>
            </a:r>
          </a:p>
          <a:p>
            <a:pPr eaLnBrk="1" hangingPunct="1">
              <a:spcBef>
                <a:spcPct val="0"/>
              </a:spcBef>
              <a:buClrTx/>
              <a:buSzTx/>
              <a:buFontTx/>
              <a:buNone/>
            </a:pPr>
            <a:endParaRPr lang="en-US" altLang="en-US" sz="3200">
              <a:solidFill>
                <a:srgbClr val="336699"/>
              </a:solidFill>
              <a:latin typeface="Century Gothic" panose="020B0502020202020204" pitchFamily="34" charset="0"/>
            </a:endParaRPr>
          </a:p>
        </p:txBody>
      </p:sp>
      <p:pic>
        <p:nvPicPr>
          <p:cNvPr id="8196" name="Picture 5" descr="tennis player">
            <a:extLst>
              <a:ext uri="{FF2B5EF4-FFF2-40B4-BE49-F238E27FC236}">
                <a16:creationId xmlns:a16="http://schemas.microsoft.com/office/drawing/2014/main" id="{EB6A8978-B742-409A-9019-B1EC64809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113" y="2981325"/>
            <a:ext cx="362426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CC17FF1B-9842-4C18-BE65-379FC35CE628}"/>
              </a:ext>
            </a:extLst>
          </p:cNvPr>
          <p:cNvSpPr txBox="1">
            <a:spLocks noChangeArrowheads="1"/>
          </p:cNvSpPr>
          <p:nvPr/>
        </p:nvSpPr>
        <p:spPr bwMode="auto">
          <a:xfrm>
            <a:off x="914400" y="1828800"/>
            <a:ext cx="7239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Char char="•"/>
              <a:defRPr/>
            </a:pPr>
            <a:r>
              <a:rPr lang="en-US" altLang="en-US" sz="2000" dirty="0">
                <a:solidFill>
                  <a:srgbClr val="336699"/>
                </a:solidFill>
                <a:latin typeface="Century Gothic" panose="020B0502020202020204" pitchFamily="34" charset="0"/>
              </a:rPr>
              <a:t>Can be taken away DURING the school year for 1) ineligibility 2) quitting OR 3) disciplinary issues</a:t>
            </a:r>
          </a:p>
          <a:p>
            <a:pPr marL="0" indent="0" eaLnBrk="1" hangingPunct="1">
              <a:spcBef>
                <a:spcPct val="0"/>
              </a:spcBef>
              <a:buClrTx/>
              <a:buSzTx/>
              <a:buFont typeface="Brush Script MT" panose="03060802040406070304" pitchFamily="66" charset="0"/>
              <a:buNone/>
              <a:defRPr/>
            </a:pPr>
            <a:endParaRPr lang="en-US" altLang="en-US" sz="2000" dirty="0">
              <a:solidFill>
                <a:srgbClr val="336699"/>
              </a:solidFill>
              <a:latin typeface="Century Gothic" panose="020B0502020202020204" pitchFamily="34" charset="0"/>
            </a:endParaRPr>
          </a:p>
          <a:p>
            <a:pPr eaLnBrk="1" hangingPunct="1">
              <a:spcBef>
                <a:spcPct val="0"/>
              </a:spcBef>
              <a:buClrTx/>
              <a:buSzTx/>
              <a:buFontTx/>
              <a:buChar char="•"/>
              <a:defRPr/>
            </a:pPr>
            <a:r>
              <a:rPr lang="en-US" altLang="en-US" sz="2000" dirty="0">
                <a:solidFill>
                  <a:srgbClr val="336699"/>
                </a:solidFill>
                <a:latin typeface="Century Gothic" panose="020B0502020202020204" pitchFamily="34" charset="0"/>
              </a:rPr>
              <a:t>Cannot be taken away DURING the school year for injury/performance</a:t>
            </a:r>
          </a:p>
          <a:p>
            <a:pPr eaLnBrk="1" hangingPunct="1">
              <a:spcBef>
                <a:spcPct val="0"/>
              </a:spcBef>
              <a:buClrTx/>
              <a:buSzTx/>
              <a:buFontTx/>
              <a:buChar char="•"/>
              <a:defRPr/>
            </a:pPr>
            <a:endParaRPr lang="en-US" altLang="en-US" sz="2000" dirty="0">
              <a:solidFill>
                <a:srgbClr val="336699"/>
              </a:solidFill>
              <a:latin typeface="Century Gothic" panose="020B0502020202020204" pitchFamily="34" charset="0"/>
            </a:endParaRPr>
          </a:p>
          <a:p>
            <a:pPr eaLnBrk="1" hangingPunct="1">
              <a:spcBef>
                <a:spcPct val="0"/>
              </a:spcBef>
              <a:buClrTx/>
              <a:buSzTx/>
              <a:buFontTx/>
              <a:buChar char="•"/>
              <a:defRPr/>
            </a:pPr>
            <a:r>
              <a:rPr lang="en-US" altLang="en-US" sz="2000" dirty="0">
                <a:solidFill>
                  <a:srgbClr val="336699"/>
                </a:solidFill>
                <a:latin typeface="Century Gothic" panose="020B0502020202020204" pitchFamily="34" charset="0"/>
              </a:rPr>
              <a:t>Can be non-renewed at the end of the year (or end of term of agreement), in writing, prior to July 1 for ANY reason</a:t>
            </a:r>
          </a:p>
          <a:p>
            <a:pPr eaLnBrk="1" hangingPunct="1">
              <a:spcBef>
                <a:spcPct val="0"/>
              </a:spcBef>
              <a:buClrTx/>
              <a:buSzTx/>
              <a:buFontTx/>
              <a:buChar char="•"/>
              <a:defRPr/>
            </a:pPr>
            <a:endParaRPr lang="en-US" altLang="en-US" sz="2000" dirty="0">
              <a:solidFill>
                <a:srgbClr val="336699"/>
              </a:solidFill>
              <a:latin typeface="Century Gothic" panose="020B0502020202020204" pitchFamily="34" charset="0"/>
            </a:endParaRPr>
          </a:p>
          <a:p>
            <a:pPr eaLnBrk="1" hangingPunct="1">
              <a:spcBef>
                <a:spcPct val="0"/>
              </a:spcBef>
              <a:buClrTx/>
              <a:buSzTx/>
              <a:buFontTx/>
              <a:buChar char="•"/>
              <a:defRPr/>
            </a:pPr>
            <a:r>
              <a:rPr lang="en-US" altLang="en-US" sz="2000" dirty="0">
                <a:solidFill>
                  <a:srgbClr val="336699"/>
                </a:solidFill>
                <a:latin typeface="Century Gothic" panose="020B0502020202020204" pitchFamily="34" charset="0"/>
              </a:rPr>
              <a:t>In either case, athletes always have a right to a hearing of staff outside of Athletics. </a:t>
            </a:r>
          </a:p>
        </p:txBody>
      </p:sp>
      <p:sp>
        <p:nvSpPr>
          <p:cNvPr id="35843" name="WordArt 3">
            <a:extLst>
              <a:ext uri="{FF2B5EF4-FFF2-40B4-BE49-F238E27FC236}">
                <a16:creationId xmlns:a16="http://schemas.microsoft.com/office/drawing/2014/main" id="{E65A770D-4845-4A0A-A79F-8E86549C33E2}"/>
              </a:ext>
            </a:extLst>
          </p:cNvPr>
          <p:cNvSpPr>
            <a:spLocks noGrp="1" noChangeArrowheads="1" noChangeShapeType="1" noTextEdit="1"/>
          </p:cNvSpPr>
          <p:nvPr>
            <p:ph type="title" idx="4294967295"/>
          </p:nvPr>
        </p:nvSpPr>
        <p:spPr bwMode="auto">
          <a:xfrm>
            <a:off x="914400" y="304800"/>
            <a:ext cx="7162800" cy="1524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Scholarships:</a:t>
            </a:r>
          </a:p>
        </p:txBody>
      </p:sp>
    </p:spTree>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ext Box 3">
            <a:extLst>
              <a:ext uri="{FF2B5EF4-FFF2-40B4-BE49-F238E27FC236}">
                <a16:creationId xmlns:a16="http://schemas.microsoft.com/office/drawing/2014/main" id="{C8B1EF4A-4AF0-4DE4-8523-F7D46361A5C5}"/>
              </a:ext>
            </a:extLst>
          </p:cNvPr>
          <p:cNvSpPr txBox="1">
            <a:spLocks noChangeArrowheads="1"/>
          </p:cNvSpPr>
          <p:nvPr/>
        </p:nvSpPr>
        <p:spPr bwMode="auto">
          <a:xfrm>
            <a:off x="838200" y="1676400"/>
            <a:ext cx="7391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b="1" u="sng">
                <a:solidFill>
                  <a:srgbClr val="336699"/>
                </a:solidFill>
                <a:latin typeface="Century Gothic" panose="020B0502020202020204" pitchFamily="34" charset="0"/>
              </a:rPr>
              <a:t>Men's Basketball</a:t>
            </a:r>
          </a:p>
          <a:p>
            <a:pPr algn="ctr" eaLnBrk="1" hangingPunct="1">
              <a:spcBef>
                <a:spcPct val="0"/>
              </a:spcBef>
              <a:buClrTx/>
              <a:buSzTx/>
              <a:buFontTx/>
              <a:buChar char="•"/>
            </a:pPr>
            <a:r>
              <a:rPr lang="en-US" altLang="en-US">
                <a:solidFill>
                  <a:srgbClr val="336699"/>
                </a:solidFill>
                <a:latin typeface="Century Gothic" panose="020B0502020202020204" pitchFamily="34" charset="0"/>
              </a:rPr>
              <a:t>Less than one in 35, or approximately 3.0 percent, of high school senior boys playing interscholastic basketball will go on to play men's basketball at a NCAA member institution. </a:t>
            </a:r>
          </a:p>
          <a:p>
            <a:pPr algn="ctr" eaLnBrk="1" hangingPunct="1">
              <a:spcBef>
                <a:spcPct val="0"/>
              </a:spcBef>
              <a:buClrTx/>
              <a:buSzTx/>
              <a:buFontTx/>
              <a:buNone/>
            </a:pPr>
            <a:br>
              <a:rPr lang="en-US" altLang="en-US">
                <a:solidFill>
                  <a:srgbClr val="336699"/>
                </a:solidFill>
                <a:latin typeface="Century Gothic" panose="020B0502020202020204" pitchFamily="34" charset="0"/>
              </a:rPr>
            </a:br>
            <a:r>
              <a:rPr lang="en-US" altLang="en-US" b="1" u="sng">
                <a:solidFill>
                  <a:srgbClr val="336699"/>
                </a:solidFill>
                <a:latin typeface="Century Gothic" panose="020B0502020202020204" pitchFamily="34" charset="0"/>
              </a:rPr>
              <a:t>Women's Basketball</a:t>
            </a:r>
          </a:p>
          <a:p>
            <a:pPr algn="ctr" eaLnBrk="1" hangingPunct="1">
              <a:spcBef>
                <a:spcPct val="0"/>
              </a:spcBef>
              <a:buClrTx/>
              <a:buSzTx/>
              <a:buFontTx/>
              <a:buChar char="•"/>
            </a:pPr>
            <a:r>
              <a:rPr lang="en-US" altLang="en-US">
                <a:solidFill>
                  <a:srgbClr val="336699"/>
                </a:solidFill>
                <a:latin typeface="Century Gothic" panose="020B0502020202020204" pitchFamily="34" charset="0"/>
              </a:rPr>
              <a:t>About 3.3 percent, or approximately three in 100, of high school senior girls interscholastic basketball players will go on to play women's basketball at a NCAA member institution.</a:t>
            </a:r>
          </a:p>
        </p:txBody>
      </p:sp>
      <p:sp>
        <p:nvSpPr>
          <p:cNvPr id="36867" name="WordArt 4">
            <a:extLst>
              <a:ext uri="{FF2B5EF4-FFF2-40B4-BE49-F238E27FC236}">
                <a16:creationId xmlns:a16="http://schemas.microsoft.com/office/drawing/2014/main" id="{21130D60-59E6-447D-883D-038485423FCB}"/>
              </a:ext>
            </a:extLst>
          </p:cNvPr>
          <p:cNvSpPr>
            <a:spLocks noGrp="1" noChangeArrowheads="1" noChangeShapeType="1" noTextEdit="1"/>
          </p:cNvSpPr>
          <p:nvPr>
            <p:ph type="title" idx="4294967295"/>
          </p:nvPr>
        </p:nvSpPr>
        <p:spPr bwMode="auto">
          <a:xfrm>
            <a:off x="1295400" y="304800"/>
            <a:ext cx="6477000" cy="914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numbers</a:t>
            </a:r>
          </a:p>
        </p:txBody>
      </p:sp>
    </p:spTree>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E1EEEAAA-B511-446D-8225-751284C5DAA1}"/>
              </a:ext>
            </a:extLst>
          </p:cNvPr>
          <p:cNvSpPr txBox="1">
            <a:spLocks noChangeArrowheads="1"/>
          </p:cNvSpPr>
          <p:nvPr/>
        </p:nvSpPr>
        <p:spPr bwMode="auto">
          <a:xfrm>
            <a:off x="914400" y="1676400"/>
            <a:ext cx="7315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b="1" u="sng">
                <a:solidFill>
                  <a:srgbClr val="336699"/>
                </a:solidFill>
                <a:latin typeface="Century Gothic" panose="020B0502020202020204" pitchFamily="34" charset="0"/>
              </a:rPr>
              <a:t>Football</a:t>
            </a:r>
          </a:p>
          <a:p>
            <a:pPr algn="ctr" eaLnBrk="1" hangingPunct="1">
              <a:spcBef>
                <a:spcPct val="0"/>
              </a:spcBef>
              <a:buClrTx/>
              <a:buSzTx/>
              <a:buFontTx/>
              <a:buNone/>
            </a:pPr>
            <a:r>
              <a:rPr lang="en-US" altLang="en-US">
                <a:solidFill>
                  <a:srgbClr val="336699"/>
                </a:solidFill>
                <a:latin typeface="Century Gothic" panose="020B0502020202020204" pitchFamily="34" charset="0"/>
              </a:rPr>
              <a:t>About 5.7 percent, or approximately one in 17, of all high school senior boys playing interscholastic football will go on to play football at a NCAA member institution.</a:t>
            </a:r>
          </a:p>
          <a:p>
            <a:pPr algn="ctr" eaLnBrk="1" hangingPunct="1">
              <a:spcBef>
                <a:spcPct val="0"/>
              </a:spcBef>
              <a:buClrTx/>
              <a:buSzTx/>
              <a:buFontTx/>
              <a:buNone/>
            </a:pPr>
            <a:endParaRPr lang="en-US" altLang="en-US">
              <a:solidFill>
                <a:srgbClr val="336699"/>
              </a:solidFill>
              <a:latin typeface="Century Gothic" panose="020B0502020202020204" pitchFamily="34" charset="0"/>
            </a:endParaRPr>
          </a:p>
          <a:p>
            <a:pPr algn="ctr" eaLnBrk="1" hangingPunct="1">
              <a:spcBef>
                <a:spcPct val="0"/>
              </a:spcBef>
              <a:buClrTx/>
              <a:buSzTx/>
              <a:buFontTx/>
              <a:buNone/>
            </a:pPr>
            <a:r>
              <a:rPr lang="en-US" altLang="en-US" b="1" u="sng">
                <a:solidFill>
                  <a:srgbClr val="336699"/>
                </a:solidFill>
                <a:latin typeface="Century Gothic" panose="020B0502020202020204" pitchFamily="34" charset="0"/>
              </a:rPr>
              <a:t>Baseball</a:t>
            </a:r>
          </a:p>
          <a:p>
            <a:pPr algn="ctr" eaLnBrk="1" hangingPunct="1">
              <a:spcBef>
                <a:spcPct val="0"/>
              </a:spcBef>
              <a:buClrTx/>
              <a:buSzTx/>
              <a:buFontTx/>
              <a:buNone/>
            </a:pPr>
            <a:r>
              <a:rPr lang="en-US" altLang="en-US">
                <a:solidFill>
                  <a:srgbClr val="336699"/>
                </a:solidFill>
                <a:latin typeface="Century Gothic" panose="020B0502020202020204" pitchFamily="34" charset="0"/>
              </a:rPr>
              <a:t>About 3 in 50, or 6.1% of all high school boys playing baseball will go on to play baseball at a NCAA member institution.</a:t>
            </a:r>
          </a:p>
        </p:txBody>
      </p:sp>
      <p:sp>
        <p:nvSpPr>
          <p:cNvPr id="37891" name="WordArt 3">
            <a:extLst>
              <a:ext uri="{FF2B5EF4-FFF2-40B4-BE49-F238E27FC236}">
                <a16:creationId xmlns:a16="http://schemas.microsoft.com/office/drawing/2014/main" id="{9B3C3E1A-B644-41DF-A9E3-10736095B9C2}"/>
              </a:ext>
            </a:extLst>
          </p:cNvPr>
          <p:cNvSpPr>
            <a:spLocks noGrp="1" noChangeArrowheads="1" noChangeShapeType="1" noTextEdit="1"/>
          </p:cNvSpPr>
          <p:nvPr>
            <p:ph type="title" idx="4294967295"/>
          </p:nvPr>
        </p:nvSpPr>
        <p:spPr bwMode="auto">
          <a:xfrm>
            <a:off x="1447800" y="457200"/>
            <a:ext cx="6477000" cy="914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numbers</a:t>
            </a:r>
          </a:p>
        </p:txBody>
      </p:sp>
    </p:spTree>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ext Box 3">
            <a:extLst>
              <a:ext uri="{FF2B5EF4-FFF2-40B4-BE49-F238E27FC236}">
                <a16:creationId xmlns:a16="http://schemas.microsoft.com/office/drawing/2014/main" id="{C3E85F5D-6E93-4C8C-B809-4C616724648B}"/>
              </a:ext>
            </a:extLst>
          </p:cNvPr>
          <p:cNvSpPr txBox="1">
            <a:spLocks noChangeArrowheads="1"/>
          </p:cNvSpPr>
          <p:nvPr/>
        </p:nvSpPr>
        <p:spPr bwMode="auto">
          <a:xfrm>
            <a:off x="381000" y="1676400"/>
            <a:ext cx="84582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700">
                <a:solidFill>
                  <a:srgbClr val="336699"/>
                </a:solidFill>
                <a:latin typeface="Century Gothic" panose="020B0502020202020204" pitchFamily="34" charset="0"/>
              </a:rPr>
              <a:t>Division I men’s soccer programs ~ 200 (about 5000 men)</a:t>
            </a:r>
          </a:p>
          <a:p>
            <a:pPr algn="ctr" eaLnBrk="1" hangingPunct="1">
              <a:spcBef>
                <a:spcPct val="0"/>
              </a:spcBef>
              <a:buClrTx/>
              <a:buSzTx/>
              <a:buFont typeface="Wingdings" panose="05000000000000000000" pitchFamily="2" charset="2"/>
              <a:buNone/>
            </a:pPr>
            <a:endParaRPr lang="en-US" altLang="en-US" sz="2700">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sz="2700">
                <a:solidFill>
                  <a:srgbClr val="336699"/>
                </a:solidFill>
                <a:latin typeface="Century Gothic" panose="020B0502020202020204" pitchFamily="34" charset="0"/>
              </a:rPr>
              <a:t>NCAA maximum scholarships </a:t>
            </a:r>
          </a:p>
          <a:p>
            <a:pPr algn="ctr" eaLnBrk="1" hangingPunct="1">
              <a:spcBef>
                <a:spcPct val="0"/>
              </a:spcBef>
              <a:buClrTx/>
              <a:buSzTx/>
              <a:buFont typeface="Wingdings" panose="05000000000000000000" pitchFamily="2" charset="2"/>
              <a:buNone/>
            </a:pPr>
            <a:r>
              <a:rPr lang="en-US" altLang="en-US" sz="2700">
                <a:solidFill>
                  <a:srgbClr val="336699"/>
                </a:solidFill>
                <a:latin typeface="Century Gothic" panose="020B0502020202020204" pitchFamily="34" charset="0"/>
              </a:rPr>
              <a:t>for men’s soccer = 9.9 (these can be split up amongst the team)</a:t>
            </a:r>
          </a:p>
          <a:p>
            <a:pPr algn="ctr" eaLnBrk="1" hangingPunct="1">
              <a:spcBef>
                <a:spcPct val="0"/>
              </a:spcBef>
              <a:buClrTx/>
              <a:buSzTx/>
              <a:buFont typeface="Wingdings" panose="05000000000000000000" pitchFamily="2" charset="2"/>
              <a:buNone/>
            </a:pPr>
            <a:endParaRPr lang="en-US" altLang="en-US" sz="2700">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sz="2700">
                <a:solidFill>
                  <a:srgbClr val="336699"/>
                </a:solidFill>
                <a:latin typeface="Century Gothic" panose="020B0502020202020204" pitchFamily="34" charset="0"/>
              </a:rPr>
              <a:t>Number of high school boys playing soccer = almost 360,000</a:t>
            </a:r>
          </a:p>
          <a:p>
            <a:pPr algn="ctr" eaLnBrk="1" hangingPunct="1">
              <a:spcBef>
                <a:spcPct val="0"/>
              </a:spcBef>
              <a:buClrTx/>
              <a:buSzTx/>
              <a:buFont typeface="Wingdings" panose="05000000000000000000" pitchFamily="2" charset="2"/>
              <a:buNone/>
            </a:pPr>
            <a:endParaRPr lang="en-US" altLang="en-US" sz="2700">
              <a:solidFill>
                <a:srgbClr val="336699"/>
              </a:solidFill>
              <a:latin typeface="Century Gothic" panose="020B0502020202020204" pitchFamily="34" charset="0"/>
            </a:endParaRPr>
          </a:p>
        </p:txBody>
      </p:sp>
      <p:sp>
        <p:nvSpPr>
          <p:cNvPr id="38915" name="WordArt 4">
            <a:extLst>
              <a:ext uri="{FF2B5EF4-FFF2-40B4-BE49-F238E27FC236}">
                <a16:creationId xmlns:a16="http://schemas.microsoft.com/office/drawing/2014/main" id="{E644004D-C930-4C16-A47E-B65B77268D1F}"/>
              </a:ext>
            </a:extLst>
          </p:cNvPr>
          <p:cNvSpPr>
            <a:spLocks noGrp="1" noChangeArrowheads="1" noChangeShapeType="1" noTextEdit="1"/>
          </p:cNvSpPr>
          <p:nvPr>
            <p:ph type="title" idx="4294967295"/>
          </p:nvPr>
        </p:nvSpPr>
        <p:spPr bwMode="auto">
          <a:xfrm>
            <a:off x="1295400" y="304800"/>
            <a:ext cx="6477000" cy="914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numbers</a:t>
            </a:r>
          </a:p>
        </p:txBody>
      </p:sp>
    </p:spTree>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ext Box 3">
            <a:extLst>
              <a:ext uri="{FF2B5EF4-FFF2-40B4-BE49-F238E27FC236}">
                <a16:creationId xmlns:a16="http://schemas.microsoft.com/office/drawing/2014/main" id="{ED7EE396-9D52-4309-9924-302A2DB13047}"/>
              </a:ext>
            </a:extLst>
          </p:cNvPr>
          <p:cNvSpPr txBox="1">
            <a:spLocks noChangeArrowheads="1"/>
          </p:cNvSpPr>
          <p:nvPr/>
        </p:nvSpPr>
        <p:spPr bwMode="auto">
          <a:xfrm>
            <a:off x="1219200" y="1219200"/>
            <a:ext cx="7010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Ask questions to the college coaches…</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How many other athletes are they recruiting at your position? </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How many athletes are already on the team in my position?</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Will I play as a freshman or will I “redshirt”?</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How much scholarship money is available?  Are there other grants or scholarships available?</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p:txBody>
      </p:sp>
      <p:sp>
        <p:nvSpPr>
          <p:cNvPr id="39939" name="WordArt 4">
            <a:extLst>
              <a:ext uri="{FF2B5EF4-FFF2-40B4-BE49-F238E27FC236}">
                <a16:creationId xmlns:a16="http://schemas.microsoft.com/office/drawing/2014/main" id="{57EB2749-C79F-4803-A001-94581803964F}"/>
              </a:ext>
            </a:extLst>
          </p:cNvPr>
          <p:cNvSpPr>
            <a:spLocks noGrp="1" noChangeArrowheads="1" noChangeShapeType="1" noTextEdit="1"/>
          </p:cNvSpPr>
          <p:nvPr>
            <p:ph type="title" idx="4294967295"/>
          </p:nvPr>
        </p:nvSpPr>
        <p:spPr bwMode="auto">
          <a:xfrm>
            <a:off x="1295400" y="304800"/>
            <a:ext cx="6477000" cy="914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do your homework</a:t>
            </a:r>
          </a:p>
        </p:txBody>
      </p:sp>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2F9F7EFA-3681-45B7-B4EF-AD38E1471CA0}"/>
              </a:ext>
            </a:extLst>
          </p:cNvPr>
          <p:cNvSpPr txBox="1">
            <a:spLocks noChangeArrowheads="1"/>
          </p:cNvSpPr>
          <p:nvPr/>
        </p:nvSpPr>
        <p:spPr bwMode="auto">
          <a:xfrm>
            <a:off x="1028700" y="1524000"/>
            <a:ext cx="7010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Ask questions to the college coaches…</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Will I go home for the summer or does the team stay and train and take classes?</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Do I go home for winter break/spring break or will I be on campus practicing?</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What time does the team practice?</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Will I be required to attend study hall?</a:t>
            </a:r>
          </a:p>
        </p:txBody>
      </p:sp>
      <p:sp>
        <p:nvSpPr>
          <p:cNvPr id="40963" name="WordArt 3">
            <a:extLst>
              <a:ext uri="{FF2B5EF4-FFF2-40B4-BE49-F238E27FC236}">
                <a16:creationId xmlns:a16="http://schemas.microsoft.com/office/drawing/2014/main" id="{3EA1E532-7FB4-4204-B11C-3423C64381B7}"/>
              </a:ext>
            </a:extLst>
          </p:cNvPr>
          <p:cNvSpPr>
            <a:spLocks noGrp="1" noChangeArrowheads="1" noChangeShapeType="1" noTextEdit="1"/>
          </p:cNvSpPr>
          <p:nvPr>
            <p:ph type="title" idx="4294967295"/>
          </p:nvPr>
        </p:nvSpPr>
        <p:spPr bwMode="auto">
          <a:xfrm>
            <a:off x="1295400" y="304800"/>
            <a:ext cx="6477000" cy="914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do your homework</a:t>
            </a:r>
          </a:p>
        </p:txBody>
      </p:sp>
    </p:spTree>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uny buffalo">
            <a:extLst>
              <a:ext uri="{FF2B5EF4-FFF2-40B4-BE49-F238E27FC236}">
                <a16:creationId xmlns:a16="http://schemas.microsoft.com/office/drawing/2014/main" id="{BD1A8946-BA6F-4C53-BC72-83743821974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62200" y="4953000"/>
            <a:ext cx="4343400" cy="882691"/>
          </a:xfrm>
          <a:prstGeom prst="rect">
            <a:avLst/>
          </a:prstGeom>
        </p:spPr>
      </p:pic>
      <p:sp>
        <p:nvSpPr>
          <p:cNvPr id="41987" name="Text Box 2">
            <a:extLst>
              <a:ext uri="{FF2B5EF4-FFF2-40B4-BE49-F238E27FC236}">
                <a16:creationId xmlns:a16="http://schemas.microsoft.com/office/drawing/2014/main" id="{18830D5B-9BCB-425A-A5BA-24C02E002DBD}"/>
              </a:ext>
            </a:extLst>
          </p:cNvPr>
          <p:cNvSpPr txBox="1">
            <a:spLocks noChangeArrowheads="1"/>
          </p:cNvSpPr>
          <p:nvPr/>
        </p:nvSpPr>
        <p:spPr bwMode="auto">
          <a:xfrm>
            <a:off x="1066800" y="1357313"/>
            <a:ext cx="716280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High school grades MATTER!!  </a:t>
            </a:r>
          </a:p>
          <a:p>
            <a:pPr algn="ctr" eaLnBrk="1" hangingPunct="1">
              <a:spcBef>
                <a:spcPct val="0"/>
              </a:spcBef>
              <a:buClrTx/>
              <a:buSzTx/>
              <a:buFont typeface="Wingdings" panose="05000000000000000000" pitchFamily="2" charset="2"/>
              <a:buNone/>
            </a:pPr>
            <a:r>
              <a:rPr lang="en-US" altLang="en-US" b="1" u="sng">
                <a:solidFill>
                  <a:srgbClr val="336699"/>
                </a:solidFill>
                <a:latin typeface="Century Gothic" panose="020B0502020202020204" pitchFamily="34" charset="0"/>
              </a:rPr>
              <a:t>Every school has different admissions standards…find out what they are for your top choices.  </a:t>
            </a:r>
          </a:p>
          <a:p>
            <a:pPr algn="ctr" eaLnBrk="1" hangingPunct="1">
              <a:spcBef>
                <a:spcPct val="0"/>
              </a:spcBef>
              <a:buClrTx/>
              <a:buSzTx/>
              <a:buFont typeface="Wingdings" panose="05000000000000000000" pitchFamily="2" charset="2"/>
              <a:buChar char="ü"/>
            </a:pPr>
            <a:endParaRPr lang="en-US" altLang="en-US" b="1" u="sng">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Don’t think “if the coach wants me to play, then he/she will get me in to school”. This is NOT true at most schools.</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p:txBody>
      </p:sp>
      <p:sp>
        <p:nvSpPr>
          <p:cNvPr id="41988" name="WordArt 3">
            <a:extLst>
              <a:ext uri="{FF2B5EF4-FFF2-40B4-BE49-F238E27FC236}">
                <a16:creationId xmlns:a16="http://schemas.microsoft.com/office/drawing/2014/main" id="{883A4D7E-566E-417A-93FC-17C9BFE7E4E4}"/>
              </a:ext>
            </a:extLst>
          </p:cNvPr>
          <p:cNvSpPr>
            <a:spLocks noGrp="1" noChangeArrowheads="1" noChangeShapeType="1" noTextEdit="1"/>
          </p:cNvSpPr>
          <p:nvPr>
            <p:ph type="title" idx="4294967295"/>
          </p:nvPr>
        </p:nvSpPr>
        <p:spPr bwMode="auto">
          <a:xfrm>
            <a:off x="914400" y="685800"/>
            <a:ext cx="3200400" cy="6858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719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admissions</a:t>
            </a:r>
          </a:p>
        </p:txBody>
      </p:sp>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FD20B75D-76EB-4402-9CEB-66560D003D42}"/>
              </a:ext>
            </a:extLst>
          </p:cNvPr>
          <p:cNvSpPr txBox="1">
            <a:spLocks noChangeArrowheads="1"/>
          </p:cNvSpPr>
          <p:nvPr/>
        </p:nvSpPr>
        <p:spPr bwMode="auto">
          <a:xfrm>
            <a:off x="914400" y="838200"/>
            <a:ext cx="7391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a:solidFill>
                  <a:srgbClr val="336699"/>
                </a:solidFill>
                <a:latin typeface="Century Gothic" panose="020B0502020202020204" pitchFamily="34" charset="0"/>
              </a:rPr>
              <a:t>Apply to your top choices EARLY--$$ is first come first serve at a lot of schools.</a:t>
            </a:r>
            <a:r>
              <a:rPr lang="en-US" altLang="en-US" sz="2000">
                <a:solidFill>
                  <a:srgbClr val="336699"/>
                </a:solidFill>
                <a:latin typeface="Times New Roman" panose="02020603050405020304" pitchFamily="18" charset="0"/>
              </a:rPr>
              <a:t>  </a:t>
            </a:r>
            <a:r>
              <a:rPr lang="en-US" altLang="en-US">
                <a:solidFill>
                  <a:srgbClr val="336699"/>
                </a:solidFill>
                <a:latin typeface="Century Gothic" panose="020B0502020202020204" pitchFamily="34" charset="0"/>
              </a:rPr>
              <a:t>Make sure your high school sends your transcripts and test scores to the Admissions Office of the schools to which you’re applying. Pay attention to any deadlines or other admissions requirements. </a:t>
            </a:r>
          </a:p>
          <a:p>
            <a:pPr algn="ctr" eaLnBrk="1" hangingPunct="1">
              <a:spcBef>
                <a:spcPct val="0"/>
              </a:spcBef>
              <a:buClrTx/>
              <a:buSzTx/>
              <a:buFont typeface="Wingdings" panose="05000000000000000000" pitchFamily="2" charset="2"/>
              <a:buNone/>
            </a:pPr>
            <a:endParaRPr lang="en-US" altLang="en-US">
              <a:solidFill>
                <a:srgbClr val="336699"/>
              </a:solidFill>
              <a:latin typeface="Century Gothic" panose="020B0502020202020204" pitchFamily="34" charset="0"/>
            </a:endParaRPr>
          </a:p>
          <a:p>
            <a:pPr algn="ctr" eaLnBrk="1" hangingPunct="1">
              <a:spcBef>
                <a:spcPct val="0"/>
              </a:spcBef>
              <a:buClrTx/>
              <a:buSzTx/>
              <a:buFont typeface="Wingdings" panose="05000000000000000000" pitchFamily="2" charset="2"/>
              <a:buNone/>
            </a:pPr>
            <a:r>
              <a:rPr lang="en-US" altLang="en-US" b="1" u="sng">
                <a:solidFill>
                  <a:srgbClr val="336699"/>
                </a:solidFill>
                <a:latin typeface="Century Gothic" panose="020B0502020202020204" pitchFamily="34" charset="0"/>
              </a:rPr>
              <a:t>The difference in applying in the fall and applying in the spring can be thousands of $$ in academic scholarships or other grants</a:t>
            </a:r>
            <a:r>
              <a:rPr lang="en-US" altLang="en-US">
                <a:solidFill>
                  <a:srgbClr val="336699"/>
                </a:solidFill>
                <a:latin typeface="Century Gothic" panose="020B0502020202020204" pitchFamily="34" charset="0"/>
              </a:rPr>
              <a:t>.</a:t>
            </a:r>
          </a:p>
        </p:txBody>
      </p:sp>
      <p:sp>
        <p:nvSpPr>
          <p:cNvPr id="43011" name="WordArt 3" descr="apply early">
            <a:extLst>
              <a:ext uri="{FF2B5EF4-FFF2-40B4-BE49-F238E27FC236}">
                <a16:creationId xmlns:a16="http://schemas.microsoft.com/office/drawing/2014/main" id="{9FDA20F6-99A9-4B4A-ABCF-9F45E9A34127}"/>
              </a:ext>
            </a:extLst>
          </p:cNvPr>
          <p:cNvSpPr>
            <a:spLocks noGrp="1" noChangeArrowheads="1" noChangeShapeType="1" noTextEdit="1"/>
          </p:cNvSpPr>
          <p:nvPr>
            <p:ph type="title" idx="4294967295"/>
          </p:nvPr>
        </p:nvSpPr>
        <p:spPr bwMode="auto">
          <a:xfrm>
            <a:off x="1447800" y="4800600"/>
            <a:ext cx="6477000" cy="1524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apply early!</a:t>
            </a:r>
          </a:p>
        </p:txBody>
      </p:sp>
    </p:spTree>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3" descr="questions">
            <a:extLst>
              <a:ext uri="{FF2B5EF4-FFF2-40B4-BE49-F238E27FC236}">
                <a16:creationId xmlns:a16="http://schemas.microsoft.com/office/drawing/2014/main" id="{0619B46D-4CF8-4993-BCED-3598F6F31DFE}"/>
              </a:ext>
            </a:extLst>
          </p:cNvPr>
          <p:cNvSpPr>
            <a:spLocks noGrp="1" noChangeArrowheads="1" noChangeShapeType="1" noTextEdit="1"/>
          </p:cNvSpPr>
          <p:nvPr>
            <p:ph type="title" idx="4294967295"/>
          </p:nvPr>
        </p:nvSpPr>
        <p:spPr bwMode="auto">
          <a:xfrm>
            <a:off x="1447800" y="4572000"/>
            <a:ext cx="6477000" cy="14478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Deflate">
              <a:avLst>
                <a:gd name="adj" fmla="val 26227"/>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questions?</a:t>
            </a:r>
          </a:p>
        </p:txBody>
      </p:sp>
      <p:pic>
        <p:nvPicPr>
          <p:cNvPr id="44035" name="Picture 5" descr="soccer">
            <a:extLst>
              <a:ext uri="{FF2B5EF4-FFF2-40B4-BE49-F238E27FC236}">
                <a16:creationId xmlns:a16="http://schemas.microsoft.com/office/drawing/2014/main" id="{E6119AB5-8D9F-4BDB-8092-943AD0A87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890588"/>
            <a:ext cx="5343525"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a:extLst>
              <a:ext uri="{FF2B5EF4-FFF2-40B4-BE49-F238E27FC236}">
                <a16:creationId xmlns:a16="http://schemas.microsoft.com/office/drawing/2014/main" id="{CD289167-8F1E-405E-9510-60C1A8D5C40C}"/>
              </a:ext>
            </a:extLst>
          </p:cNvPr>
          <p:cNvSpPr>
            <a:spLocks noGrp="1" noChangeArrowheads="1" noChangeShapeType="1" noTextEdit="1"/>
          </p:cNvSpPr>
          <p:nvPr>
            <p:ph type="title" idx="4294967295"/>
          </p:nvPr>
        </p:nvSpPr>
        <p:spPr bwMode="auto">
          <a:xfrm>
            <a:off x="1524000" y="152400"/>
            <a:ext cx="5791200" cy="381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 scholarship limits</a:t>
            </a:r>
          </a:p>
        </p:txBody>
      </p:sp>
      <p:graphicFrame>
        <p:nvGraphicFramePr>
          <p:cNvPr id="2" name="Table 1">
            <a:extLst>
              <a:ext uri="{FF2B5EF4-FFF2-40B4-BE49-F238E27FC236}">
                <a16:creationId xmlns:a16="http://schemas.microsoft.com/office/drawing/2014/main" id="{A402883B-774F-48AA-B37D-0E0380D424AC}"/>
              </a:ext>
            </a:extLst>
          </p:cNvPr>
          <p:cNvGraphicFramePr>
            <a:graphicFrameLocks noGrp="1"/>
          </p:cNvGraphicFramePr>
          <p:nvPr>
            <p:extLst>
              <p:ext uri="{D42A27DB-BD31-4B8C-83A1-F6EECF244321}">
                <p14:modId xmlns:p14="http://schemas.microsoft.com/office/powerpoint/2010/main" val="1008007936"/>
              </p:ext>
            </p:extLst>
          </p:nvPr>
        </p:nvGraphicFramePr>
        <p:xfrm>
          <a:off x="1676400" y="762000"/>
          <a:ext cx="5410200" cy="4669095"/>
        </p:xfrm>
        <a:graphic>
          <a:graphicData uri="http://schemas.openxmlformats.org/drawingml/2006/table">
            <a:tbl>
              <a:tblPr firstRow="1"/>
              <a:tblGrid>
                <a:gridCol w="2532434">
                  <a:extLst>
                    <a:ext uri="{9D8B030D-6E8A-4147-A177-3AD203B41FA5}">
                      <a16:colId xmlns:a16="http://schemas.microsoft.com/office/drawing/2014/main" val="20000"/>
                    </a:ext>
                  </a:extLst>
                </a:gridCol>
                <a:gridCol w="1841770">
                  <a:extLst>
                    <a:ext uri="{9D8B030D-6E8A-4147-A177-3AD203B41FA5}">
                      <a16:colId xmlns:a16="http://schemas.microsoft.com/office/drawing/2014/main" val="20001"/>
                    </a:ext>
                  </a:extLst>
                </a:gridCol>
                <a:gridCol w="1035996">
                  <a:extLst>
                    <a:ext uri="{9D8B030D-6E8A-4147-A177-3AD203B41FA5}">
                      <a16:colId xmlns:a16="http://schemas.microsoft.com/office/drawing/2014/main" val="20002"/>
                    </a:ext>
                  </a:extLst>
                </a:gridCol>
              </a:tblGrid>
              <a:tr h="198674">
                <a:tc>
                  <a:txBody>
                    <a:bodyPr/>
                    <a:lstStyle/>
                    <a:p>
                      <a:r>
                        <a:rPr lang="en-US" sz="1100" dirty="0">
                          <a:solidFill>
                            <a:schemeClr val="tx1"/>
                          </a:solidFill>
                        </a:rPr>
                        <a:t>Sport</a:t>
                      </a:r>
                    </a:p>
                  </a:txBody>
                  <a:tcPr marL="31066" marR="31066" marT="15523" marB="15523" anchor="ctr">
                    <a:lnL>
                      <a:noFill/>
                    </a:lnL>
                    <a:lnR>
                      <a:noFill/>
                    </a:lnR>
                    <a:lnT>
                      <a:noFill/>
                    </a:lnT>
                    <a:lnB>
                      <a:noFill/>
                    </a:lnB>
                  </a:tcPr>
                </a:tc>
                <a:tc>
                  <a:txBody>
                    <a:bodyPr/>
                    <a:lstStyle/>
                    <a:p>
                      <a:r>
                        <a:rPr lang="en-US" sz="1100">
                          <a:solidFill>
                            <a:schemeClr val="tx1"/>
                          </a:solidFill>
                        </a:rPr>
                        <a:t>Men's</a:t>
                      </a:r>
                    </a:p>
                  </a:txBody>
                  <a:tcPr marL="31066" marR="31066" marT="15523" marB="15523" anchor="ctr">
                    <a:lnL>
                      <a:noFill/>
                    </a:lnL>
                    <a:lnR>
                      <a:noFill/>
                    </a:lnR>
                    <a:lnT>
                      <a:noFill/>
                    </a:lnT>
                    <a:lnB>
                      <a:noFill/>
                    </a:lnB>
                  </a:tcPr>
                </a:tc>
                <a:tc>
                  <a:txBody>
                    <a:bodyPr/>
                    <a:lstStyle/>
                    <a:p>
                      <a:r>
                        <a:rPr lang="en-US" sz="1100">
                          <a:solidFill>
                            <a:schemeClr val="tx1"/>
                          </a:solidFill>
                        </a:rPr>
                        <a:t>Women's</a:t>
                      </a:r>
                    </a:p>
                  </a:txBody>
                  <a:tcPr marL="31066" marR="31066" marT="15523" marB="15523" anchor="ctr">
                    <a:lnL>
                      <a:noFill/>
                    </a:lnL>
                    <a:lnR>
                      <a:noFill/>
                    </a:lnR>
                    <a:lnT>
                      <a:noFill/>
                    </a:lnT>
                    <a:lnB>
                      <a:noFill/>
                    </a:lnB>
                  </a:tcPr>
                </a:tc>
                <a:extLst>
                  <a:ext uri="{0D108BD9-81ED-4DB2-BD59-A6C34878D82A}">
                    <a16:rowId xmlns:a16="http://schemas.microsoft.com/office/drawing/2014/main" val="10000"/>
                  </a:ext>
                </a:extLst>
              </a:tr>
              <a:tr h="198674">
                <a:tc>
                  <a:txBody>
                    <a:bodyPr/>
                    <a:lstStyle/>
                    <a:p>
                      <a:r>
                        <a:rPr lang="en-US" sz="1100" dirty="0">
                          <a:solidFill>
                            <a:schemeClr val="tx1"/>
                          </a:solidFill>
                          <a:hlinkClick r:id="rId2" tooltip="College baseball"/>
                        </a:rPr>
                        <a:t>Baseball</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11.7</a:t>
                      </a:r>
                    </a:p>
                  </a:txBody>
                  <a:tcPr marL="31066" marR="31066" marT="15523" marB="15523" anchor="ctr">
                    <a:lnL>
                      <a:noFill/>
                    </a:lnL>
                    <a:lnR>
                      <a:noFill/>
                    </a:lnR>
                    <a:lnT>
                      <a:noFill/>
                    </a:lnT>
                    <a:lnB>
                      <a:noFill/>
                    </a:lnB>
                  </a:tcPr>
                </a:tc>
                <a:tc>
                  <a:txBody>
                    <a:bodyPr/>
                    <a:lstStyle/>
                    <a:p>
                      <a:r>
                        <a:rPr lang="en-US" sz="1100">
                          <a:solidFill>
                            <a:schemeClr val="tx1"/>
                          </a:solidFill>
                        </a:rPr>
                        <a:t>– </a:t>
                      </a:r>
                    </a:p>
                  </a:txBody>
                  <a:tcPr marL="31066" marR="31066" marT="15523" marB="15523" anchor="ctr">
                    <a:lnL>
                      <a:noFill/>
                    </a:lnL>
                    <a:lnR>
                      <a:noFill/>
                    </a:lnR>
                    <a:lnT>
                      <a:noFill/>
                    </a:lnT>
                    <a:lnB>
                      <a:noFill/>
                    </a:lnB>
                  </a:tcPr>
                </a:tc>
                <a:extLst>
                  <a:ext uri="{0D108BD9-81ED-4DB2-BD59-A6C34878D82A}">
                    <a16:rowId xmlns:a16="http://schemas.microsoft.com/office/drawing/2014/main" val="10001"/>
                  </a:ext>
                </a:extLst>
              </a:tr>
              <a:tr h="198674">
                <a:tc>
                  <a:txBody>
                    <a:bodyPr/>
                    <a:lstStyle/>
                    <a:p>
                      <a:r>
                        <a:rPr lang="en-US" sz="1100" dirty="0">
                          <a:solidFill>
                            <a:schemeClr val="tx1"/>
                          </a:solidFill>
                          <a:hlinkClick r:id="rId3" tooltip="Basketball"/>
                        </a:rPr>
                        <a:t>Basketball</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13</a:t>
                      </a:r>
                    </a:p>
                  </a:txBody>
                  <a:tcPr marL="31066" marR="31066" marT="15523" marB="15523" anchor="ctr">
                    <a:lnL>
                      <a:noFill/>
                    </a:lnL>
                    <a:lnR>
                      <a:noFill/>
                    </a:lnR>
                    <a:lnT>
                      <a:noFill/>
                    </a:lnT>
                    <a:lnB>
                      <a:noFill/>
                    </a:lnB>
                  </a:tcPr>
                </a:tc>
                <a:tc>
                  <a:txBody>
                    <a:bodyPr/>
                    <a:lstStyle/>
                    <a:p>
                      <a:r>
                        <a:rPr lang="en-US" sz="1100" dirty="0">
                          <a:solidFill>
                            <a:schemeClr val="tx1"/>
                          </a:solidFill>
                        </a:rPr>
                        <a:t>15</a:t>
                      </a:r>
                    </a:p>
                  </a:txBody>
                  <a:tcPr marL="31066" marR="31066" marT="15523" marB="15523" anchor="ctr">
                    <a:lnL>
                      <a:noFill/>
                    </a:lnL>
                    <a:lnR>
                      <a:noFill/>
                    </a:lnR>
                    <a:lnT>
                      <a:noFill/>
                    </a:lnT>
                    <a:lnB>
                      <a:noFill/>
                    </a:lnB>
                  </a:tcPr>
                </a:tc>
                <a:extLst>
                  <a:ext uri="{0D108BD9-81ED-4DB2-BD59-A6C34878D82A}">
                    <a16:rowId xmlns:a16="http://schemas.microsoft.com/office/drawing/2014/main" val="10002"/>
                  </a:ext>
                </a:extLst>
              </a:tr>
              <a:tr h="198674">
                <a:tc>
                  <a:txBody>
                    <a:bodyPr/>
                    <a:lstStyle/>
                    <a:p>
                      <a:r>
                        <a:rPr lang="en-US" sz="1100" dirty="0">
                          <a:solidFill>
                            <a:schemeClr val="tx1"/>
                          </a:solidFill>
                          <a:hlinkClick r:id="rId4" tooltip="Ten-pin bowling"/>
                        </a:rPr>
                        <a:t>Bowling</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 </a:t>
                      </a:r>
                    </a:p>
                  </a:txBody>
                  <a:tcPr marL="31066" marR="31066" marT="15523" marB="15523" anchor="ctr">
                    <a:lnL>
                      <a:noFill/>
                    </a:lnL>
                    <a:lnR>
                      <a:noFill/>
                    </a:lnR>
                    <a:lnT>
                      <a:noFill/>
                    </a:lnT>
                    <a:lnB>
                      <a:noFill/>
                    </a:lnB>
                  </a:tcPr>
                </a:tc>
                <a:tc>
                  <a:txBody>
                    <a:bodyPr/>
                    <a:lstStyle/>
                    <a:p>
                      <a:r>
                        <a:rPr lang="en-US" sz="1100" dirty="0">
                          <a:solidFill>
                            <a:schemeClr val="tx1"/>
                          </a:solidFill>
                        </a:rPr>
                        <a:t>5.0</a:t>
                      </a:r>
                    </a:p>
                  </a:txBody>
                  <a:tcPr marL="31066" marR="31066" marT="15523" marB="15523" anchor="ctr">
                    <a:lnL>
                      <a:noFill/>
                    </a:lnL>
                    <a:lnR>
                      <a:noFill/>
                    </a:lnR>
                    <a:lnT>
                      <a:noFill/>
                    </a:lnT>
                    <a:lnB>
                      <a:noFill/>
                    </a:lnB>
                  </a:tcPr>
                </a:tc>
                <a:extLst>
                  <a:ext uri="{0D108BD9-81ED-4DB2-BD59-A6C34878D82A}">
                    <a16:rowId xmlns:a16="http://schemas.microsoft.com/office/drawing/2014/main" val="10003"/>
                  </a:ext>
                </a:extLst>
              </a:tr>
              <a:tr h="310432">
                <a:tc>
                  <a:txBody>
                    <a:bodyPr/>
                    <a:lstStyle/>
                    <a:p>
                      <a:r>
                        <a:rPr lang="en-US" sz="1100" dirty="0">
                          <a:solidFill>
                            <a:schemeClr val="tx1"/>
                          </a:solidFill>
                          <a:hlinkClick r:id="rId5" tooltip="Cross country running"/>
                        </a:rPr>
                        <a:t>Cross-country</a:t>
                      </a:r>
                      <a:r>
                        <a:rPr lang="en-US" sz="1100" dirty="0">
                          <a:solidFill>
                            <a:schemeClr val="tx1"/>
                          </a:solidFill>
                        </a:rPr>
                        <a:t>/</a:t>
                      </a:r>
                      <a:r>
                        <a:rPr lang="en-US" sz="1100" dirty="0">
                          <a:solidFill>
                            <a:schemeClr val="tx1"/>
                          </a:solidFill>
                          <a:hlinkClick r:id="rId6" tooltip="Track and field"/>
                        </a:rPr>
                        <a:t>track &amp; field</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12.6</a:t>
                      </a:r>
                    </a:p>
                  </a:txBody>
                  <a:tcPr marL="31066" marR="31066" marT="15523" marB="15523" anchor="ctr">
                    <a:lnL>
                      <a:noFill/>
                    </a:lnL>
                    <a:lnR>
                      <a:noFill/>
                    </a:lnR>
                    <a:lnT>
                      <a:noFill/>
                    </a:lnT>
                    <a:lnB>
                      <a:noFill/>
                    </a:lnB>
                  </a:tcPr>
                </a:tc>
                <a:tc>
                  <a:txBody>
                    <a:bodyPr/>
                    <a:lstStyle/>
                    <a:p>
                      <a:r>
                        <a:rPr lang="en-US" sz="1100" dirty="0">
                          <a:solidFill>
                            <a:schemeClr val="tx1"/>
                          </a:solidFill>
                        </a:rPr>
                        <a:t>18.0</a:t>
                      </a:r>
                    </a:p>
                  </a:txBody>
                  <a:tcPr marL="31066" marR="31066" marT="15523" marB="15523" anchor="ctr">
                    <a:lnL>
                      <a:noFill/>
                    </a:lnL>
                    <a:lnR>
                      <a:noFill/>
                    </a:lnR>
                    <a:lnT>
                      <a:noFill/>
                    </a:lnT>
                    <a:lnB>
                      <a:noFill/>
                    </a:lnB>
                  </a:tcPr>
                </a:tc>
                <a:extLst>
                  <a:ext uri="{0D108BD9-81ED-4DB2-BD59-A6C34878D82A}">
                    <a16:rowId xmlns:a16="http://schemas.microsoft.com/office/drawing/2014/main" val="10004"/>
                  </a:ext>
                </a:extLst>
              </a:tr>
              <a:tr h="198674">
                <a:tc>
                  <a:txBody>
                    <a:bodyPr/>
                    <a:lstStyle/>
                    <a:p>
                      <a:r>
                        <a:rPr lang="en-US" sz="1100" dirty="0">
                          <a:solidFill>
                            <a:schemeClr val="tx1"/>
                          </a:solidFill>
                          <a:hlinkClick r:id="rId7" tooltip="Field hockey"/>
                        </a:rPr>
                        <a:t>Field hockey</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 </a:t>
                      </a:r>
                    </a:p>
                  </a:txBody>
                  <a:tcPr marL="31066" marR="31066" marT="15523" marB="15523" anchor="ctr">
                    <a:lnL>
                      <a:noFill/>
                    </a:lnL>
                    <a:lnR>
                      <a:noFill/>
                    </a:lnR>
                    <a:lnT>
                      <a:noFill/>
                    </a:lnT>
                    <a:lnB>
                      <a:noFill/>
                    </a:lnB>
                  </a:tcPr>
                </a:tc>
                <a:tc>
                  <a:txBody>
                    <a:bodyPr/>
                    <a:lstStyle/>
                    <a:p>
                      <a:r>
                        <a:rPr lang="en-US" sz="1100" dirty="0">
                          <a:solidFill>
                            <a:schemeClr val="tx1"/>
                          </a:solidFill>
                        </a:rPr>
                        <a:t>12.0</a:t>
                      </a:r>
                    </a:p>
                  </a:txBody>
                  <a:tcPr marL="31066" marR="31066" marT="15523" marB="15523" anchor="ctr">
                    <a:lnL>
                      <a:noFill/>
                    </a:lnL>
                    <a:lnR>
                      <a:noFill/>
                    </a:lnR>
                    <a:lnT>
                      <a:noFill/>
                    </a:lnT>
                    <a:lnB>
                      <a:noFill/>
                    </a:lnB>
                  </a:tcPr>
                </a:tc>
                <a:extLst>
                  <a:ext uri="{0D108BD9-81ED-4DB2-BD59-A6C34878D82A}">
                    <a16:rowId xmlns:a16="http://schemas.microsoft.com/office/drawing/2014/main" val="10005"/>
                  </a:ext>
                </a:extLst>
              </a:tr>
              <a:tr h="366302">
                <a:tc>
                  <a:txBody>
                    <a:bodyPr/>
                    <a:lstStyle/>
                    <a:p>
                      <a:r>
                        <a:rPr lang="en-US" sz="1100" dirty="0">
                          <a:solidFill>
                            <a:schemeClr val="tx1"/>
                          </a:solidFill>
                          <a:hlinkClick r:id="rId8" tooltip="College football"/>
                        </a:rPr>
                        <a:t>Football</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85 (FBS)</a:t>
                      </a:r>
                      <a:br>
                        <a:rPr lang="en-US" sz="1100" dirty="0">
                          <a:solidFill>
                            <a:schemeClr val="tx1"/>
                          </a:solidFill>
                        </a:rPr>
                      </a:br>
                      <a:r>
                        <a:rPr lang="en-US" sz="1100" dirty="0">
                          <a:solidFill>
                            <a:schemeClr val="tx1"/>
                          </a:solidFill>
                        </a:rPr>
                        <a:t>63.0 (FCS)</a:t>
                      </a:r>
                    </a:p>
                  </a:txBody>
                  <a:tcPr marL="31066" marR="31066" marT="15523" marB="15523" anchor="ctr">
                    <a:lnL>
                      <a:noFill/>
                    </a:lnL>
                    <a:lnR>
                      <a:noFill/>
                    </a:lnR>
                    <a:lnT>
                      <a:noFill/>
                    </a:lnT>
                    <a:lnB>
                      <a:noFill/>
                    </a:lnB>
                  </a:tcPr>
                </a:tc>
                <a:tc>
                  <a:txBody>
                    <a:bodyPr/>
                    <a:lstStyle/>
                    <a:p>
                      <a:r>
                        <a:rPr lang="en-US" sz="1100">
                          <a:solidFill>
                            <a:schemeClr val="tx1"/>
                          </a:solidFill>
                        </a:rPr>
                        <a:t>– </a:t>
                      </a:r>
                    </a:p>
                  </a:txBody>
                  <a:tcPr marL="31066" marR="31066" marT="15523" marB="15523" anchor="ctr">
                    <a:lnL>
                      <a:noFill/>
                    </a:lnL>
                    <a:lnR>
                      <a:noFill/>
                    </a:lnR>
                    <a:lnT>
                      <a:noFill/>
                    </a:lnT>
                    <a:lnB>
                      <a:noFill/>
                    </a:lnB>
                  </a:tcPr>
                </a:tc>
                <a:extLst>
                  <a:ext uri="{0D108BD9-81ED-4DB2-BD59-A6C34878D82A}">
                    <a16:rowId xmlns:a16="http://schemas.microsoft.com/office/drawing/2014/main" val="10006"/>
                  </a:ext>
                </a:extLst>
              </a:tr>
              <a:tr h="198674">
                <a:tc>
                  <a:txBody>
                    <a:bodyPr/>
                    <a:lstStyle/>
                    <a:p>
                      <a:r>
                        <a:rPr lang="en-US" sz="1100" dirty="0">
                          <a:solidFill>
                            <a:schemeClr val="tx1"/>
                          </a:solidFill>
                          <a:hlinkClick r:id="rId9" tooltip="Golf"/>
                        </a:rPr>
                        <a:t>Golf</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4.5</a:t>
                      </a:r>
                    </a:p>
                  </a:txBody>
                  <a:tcPr marL="31066" marR="31066" marT="15523" marB="15523" anchor="ctr">
                    <a:lnL>
                      <a:noFill/>
                    </a:lnL>
                    <a:lnR>
                      <a:noFill/>
                    </a:lnR>
                    <a:lnT>
                      <a:noFill/>
                    </a:lnT>
                    <a:lnB>
                      <a:noFill/>
                    </a:lnB>
                  </a:tcPr>
                </a:tc>
                <a:tc>
                  <a:txBody>
                    <a:bodyPr/>
                    <a:lstStyle/>
                    <a:p>
                      <a:r>
                        <a:rPr lang="en-US" sz="1100" dirty="0">
                          <a:solidFill>
                            <a:schemeClr val="tx1"/>
                          </a:solidFill>
                        </a:rPr>
                        <a:t>6.0 </a:t>
                      </a:r>
                    </a:p>
                  </a:txBody>
                  <a:tcPr marL="31066" marR="31066" marT="15523" marB="15523" anchor="ctr">
                    <a:lnL>
                      <a:noFill/>
                    </a:lnL>
                    <a:lnR>
                      <a:noFill/>
                    </a:lnR>
                    <a:lnT>
                      <a:noFill/>
                    </a:lnT>
                    <a:lnB>
                      <a:noFill/>
                    </a:lnB>
                  </a:tcPr>
                </a:tc>
                <a:extLst>
                  <a:ext uri="{0D108BD9-81ED-4DB2-BD59-A6C34878D82A}">
                    <a16:rowId xmlns:a16="http://schemas.microsoft.com/office/drawing/2014/main" val="10007"/>
                  </a:ext>
                </a:extLst>
              </a:tr>
              <a:tr h="198674">
                <a:tc>
                  <a:txBody>
                    <a:bodyPr/>
                    <a:lstStyle/>
                    <a:p>
                      <a:r>
                        <a:rPr lang="en-US" sz="1100" dirty="0">
                          <a:solidFill>
                            <a:schemeClr val="tx1"/>
                          </a:solidFill>
                          <a:hlinkClick r:id="rId10" tooltip="Artistic gymnastics"/>
                        </a:rPr>
                        <a:t>Gymnastics</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6.3 </a:t>
                      </a:r>
                    </a:p>
                  </a:txBody>
                  <a:tcPr marL="31066" marR="31066" marT="15523" marB="15523" anchor="ctr">
                    <a:lnL>
                      <a:noFill/>
                    </a:lnL>
                    <a:lnR>
                      <a:noFill/>
                    </a:lnR>
                    <a:lnT>
                      <a:noFill/>
                    </a:lnT>
                    <a:lnB>
                      <a:noFill/>
                    </a:lnB>
                  </a:tcPr>
                </a:tc>
                <a:tc>
                  <a:txBody>
                    <a:bodyPr/>
                    <a:lstStyle/>
                    <a:p>
                      <a:r>
                        <a:rPr lang="en-US" sz="1100" dirty="0">
                          <a:solidFill>
                            <a:schemeClr val="tx1"/>
                          </a:solidFill>
                        </a:rPr>
                        <a:t>12 </a:t>
                      </a:r>
                    </a:p>
                  </a:txBody>
                  <a:tcPr marL="31066" marR="31066" marT="15523" marB="15523" anchor="ctr">
                    <a:lnL>
                      <a:noFill/>
                    </a:lnL>
                    <a:lnR>
                      <a:noFill/>
                    </a:lnR>
                    <a:lnT>
                      <a:noFill/>
                    </a:lnT>
                    <a:lnB>
                      <a:noFill/>
                    </a:lnB>
                  </a:tcPr>
                </a:tc>
                <a:extLst>
                  <a:ext uri="{0D108BD9-81ED-4DB2-BD59-A6C34878D82A}">
                    <a16:rowId xmlns:a16="http://schemas.microsoft.com/office/drawing/2014/main" val="10008"/>
                  </a:ext>
                </a:extLst>
              </a:tr>
              <a:tr h="198674">
                <a:tc>
                  <a:txBody>
                    <a:bodyPr/>
                    <a:lstStyle/>
                    <a:p>
                      <a:r>
                        <a:rPr lang="en-US" sz="1100" dirty="0">
                          <a:solidFill>
                            <a:schemeClr val="tx1"/>
                          </a:solidFill>
                          <a:hlinkClick r:id="rId11" tooltip="College ice hockey"/>
                        </a:rPr>
                        <a:t>Ice hockey</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18.0 </a:t>
                      </a:r>
                    </a:p>
                  </a:txBody>
                  <a:tcPr marL="31066" marR="31066" marT="15523" marB="15523" anchor="ctr">
                    <a:lnL>
                      <a:noFill/>
                    </a:lnL>
                    <a:lnR>
                      <a:noFill/>
                    </a:lnR>
                    <a:lnT>
                      <a:noFill/>
                    </a:lnT>
                    <a:lnB>
                      <a:noFill/>
                    </a:lnB>
                  </a:tcPr>
                </a:tc>
                <a:tc>
                  <a:txBody>
                    <a:bodyPr/>
                    <a:lstStyle/>
                    <a:p>
                      <a:r>
                        <a:rPr lang="en-US" sz="1100" dirty="0">
                          <a:solidFill>
                            <a:schemeClr val="tx1"/>
                          </a:solidFill>
                        </a:rPr>
                        <a:t>18.0 </a:t>
                      </a:r>
                    </a:p>
                  </a:txBody>
                  <a:tcPr marL="31066" marR="31066" marT="15523" marB="15523" anchor="ctr">
                    <a:lnL>
                      <a:noFill/>
                    </a:lnL>
                    <a:lnR>
                      <a:noFill/>
                    </a:lnR>
                    <a:lnT>
                      <a:noFill/>
                    </a:lnT>
                    <a:lnB>
                      <a:noFill/>
                    </a:lnB>
                  </a:tcPr>
                </a:tc>
                <a:extLst>
                  <a:ext uri="{0D108BD9-81ED-4DB2-BD59-A6C34878D82A}">
                    <a16:rowId xmlns:a16="http://schemas.microsoft.com/office/drawing/2014/main" val="10009"/>
                  </a:ext>
                </a:extLst>
              </a:tr>
              <a:tr h="198674">
                <a:tc>
                  <a:txBody>
                    <a:bodyPr/>
                    <a:lstStyle/>
                    <a:p>
                      <a:r>
                        <a:rPr lang="en-US" sz="1100" dirty="0">
                          <a:solidFill>
                            <a:schemeClr val="tx1"/>
                          </a:solidFill>
                          <a:hlinkClick r:id="rId12" tooltip="College lacrosse"/>
                        </a:rPr>
                        <a:t>Lacrosse</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12.6 </a:t>
                      </a:r>
                    </a:p>
                  </a:txBody>
                  <a:tcPr marL="31066" marR="31066" marT="15523" marB="15523" anchor="ctr">
                    <a:lnL>
                      <a:noFill/>
                    </a:lnL>
                    <a:lnR>
                      <a:noFill/>
                    </a:lnR>
                    <a:lnT>
                      <a:noFill/>
                    </a:lnT>
                    <a:lnB>
                      <a:noFill/>
                    </a:lnB>
                  </a:tcPr>
                </a:tc>
                <a:tc>
                  <a:txBody>
                    <a:bodyPr/>
                    <a:lstStyle/>
                    <a:p>
                      <a:r>
                        <a:rPr lang="en-US" sz="1100" dirty="0">
                          <a:solidFill>
                            <a:schemeClr val="tx1"/>
                          </a:solidFill>
                        </a:rPr>
                        <a:t>12.0 </a:t>
                      </a:r>
                    </a:p>
                  </a:txBody>
                  <a:tcPr marL="31066" marR="31066" marT="15523" marB="15523" anchor="ctr">
                    <a:lnL>
                      <a:noFill/>
                    </a:lnL>
                    <a:lnR>
                      <a:noFill/>
                    </a:lnR>
                    <a:lnT>
                      <a:noFill/>
                    </a:lnT>
                    <a:lnB>
                      <a:noFill/>
                    </a:lnB>
                  </a:tcPr>
                </a:tc>
                <a:extLst>
                  <a:ext uri="{0D108BD9-81ED-4DB2-BD59-A6C34878D82A}">
                    <a16:rowId xmlns:a16="http://schemas.microsoft.com/office/drawing/2014/main" val="10010"/>
                  </a:ext>
                </a:extLst>
              </a:tr>
              <a:tr h="198674">
                <a:tc>
                  <a:txBody>
                    <a:bodyPr/>
                    <a:lstStyle/>
                    <a:p>
                      <a:r>
                        <a:rPr lang="en-US" sz="1100" dirty="0">
                          <a:solidFill>
                            <a:schemeClr val="tx1"/>
                          </a:solidFill>
                          <a:hlinkClick r:id="rId13" tooltip="College rowing (United States)"/>
                        </a:rPr>
                        <a:t>Rowing</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 </a:t>
                      </a:r>
                    </a:p>
                  </a:txBody>
                  <a:tcPr marL="31066" marR="31066" marT="15523" marB="15523" anchor="ctr">
                    <a:lnL>
                      <a:noFill/>
                    </a:lnL>
                    <a:lnR>
                      <a:noFill/>
                    </a:lnR>
                    <a:lnT>
                      <a:noFill/>
                    </a:lnT>
                    <a:lnB>
                      <a:noFill/>
                    </a:lnB>
                  </a:tcPr>
                </a:tc>
                <a:tc>
                  <a:txBody>
                    <a:bodyPr/>
                    <a:lstStyle/>
                    <a:p>
                      <a:r>
                        <a:rPr lang="en-US" sz="1100" dirty="0">
                          <a:solidFill>
                            <a:schemeClr val="tx1"/>
                          </a:solidFill>
                        </a:rPr>
                        <a:t>20.0 </a:t>
                      </a:r>
                    </a:p>
                  </a:txBody>
                  <a:tcPr marL="31066" marR="31066" marT="15523" marB="15523" anchor="ctr">
                    <a:lnL>
                      <a:noFill/>
                    </a:lnL>
                    <a:lnR>
                      <a:noFill/>
                    </a:lnR>
                    <a:lnT>
                      <a:noFill/>
                    </a:lnT>
                    <a:lnB>
                      <a:noFill/>
                    </a:lnB>
                  </a:tcPr>
                </a:tc>
                <a:extLst>
                  <a:ext uri="{0D108BD9-81ED-4DB2-BD59-A6C34878D82A}">
                    <a16:rowId xmlns:a16="http://schemas.microsoft.com/office/drawing/2014/main" val="10011"/>
                  </a:ext>
                </a:extLst>
              </a:tr>
              <a:tr h="198674">
                <a:tc>
                  <a:txBody>
                    <a:bodyPr/>
                    <a:lstStyle/>
                    <a:p>
                      <a:r>
                        <a:rPr lang="en-US" sz="1100" dirty="0">
                          <a:solidFill>
                            <a:schemeClr val="tx1"/>
                          </a:solidFill>
                          <a:hlinkClick r:id="rId14" tooltip="Women's rugby union"/>
                        </a:rPr>
                        <a:t>Rugby</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 </a:t>
                      </a:r>
                    </a:p>
                  </a:txBody>
                  <a:tcPr marL="31066" marR="31066" marT="15523" marB="15523" anchor="ctr">
                    <a:lnL>
                      <a:noFill/>
                    </a:lnL>
                    <a:lnR>
                      <a:noFill/>
                    </a:lnR>
                    <a:lnT>
                      <a:noFill/>
                    </a:lnT>
                    <a:lnB>
                      <a:noFill/>
                    </a:lnB>
                  </a:tcPr>
                </a:tc>
                <a:tc>
                  <a:txBody>
                    <a:bodyPr/>
                    <a:lstStyle/>
                    <a:p>
                      <a:r>
                        <a:rPr lang="en-US" sz="1100" dirty="0">
                          <a:solidFill>
                            <a:schemeClr val="tx1"/>
                          </a:solidFill>
                        </a:rPr>
                        <a:t>12.0 </a:t>
                      </a:r>
                    </a:p>
                  </a:txBody>
                  <a:tcPr marL="31066" marR="31066" marT="15523" marB="15523" anchor="ctr">
                    <a:lnL>
                      <a:noFill/>
                    </a:lnL>
                    <a:lnR>
                      <a:noFill/>
                    </a:lnR>
                    <a:lnT>
                      <a:noFill/>
                    </a:lnT>
                    <a:lnB>
                      <a:noFill/>
                    </a:lnB>
                  </a:tcPr>
                </a:tc>
                <a:extLst>
                  <a:ext uri="{0D108BD9-81ED-4DB2-BD59-A6C34878D82A}">
                    <a16:rowId xmlns:a16="http://schemas.microsoft.com/office/drawing/2014/main" val="10012"/>
                  </a:ext>
                </a:extLst>
              </a:tr>
              <a:tr h="198674">
                <a:tc>
                  <a:txBody>
                    <a:bodyPr/>
                    <a:lstStyle/>
                    <a:p>
                      <a:r>
                        <a:rPr lang="en-US" sz="1100" dirty="0">
                          <a:solidFill>
                            <a:schemeClr val="tx1"/>
                          </a:solidFill>
                          <a:hlinkClick r:id="rId15" tooltip="Beach volleyball"/>
                        </a:rPr>
                        <a:t>Sand volleyball</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 </a:t>
                      </a:r>
                    </a:p>
                  </a:txBody>
                  <a:tcPr marL="31066" marR="31066" marT="15523" marB="15523" anchor="ctr">
                    <a:lnL>
                      <a:noFill/>
                    </a:lnL>
                    <a:lnR>
                      <a:noFill/>
                    </a:lnR>
                    <a:lnT>
                      <a:noFill/>
                    </a:lnT>
                    <a:lnB>
                      <a:noFill/>
                    </a:lnB>
                  </a:tcPr>
                </a:tc>
                <a:tc>
                  <a:txBody>
                    <a:bodyPr/>
                    <a:lstStyle/>
                    <a:p>
                      <a:r>
                        <a:rPr lang="en-US" sz="1100" dirty="0">
                          <a:solidFill>
                            <a:schemeClr val="tx1"/>
                          </a:solidFill>
                        </a:rPr>
                        <a:t>6.0 </a:t>
                      </a:r>
                    </a:p>
                  </a:txBody>
                  <a:tcPr marL="31066" marR="31066" marT="15523" marB="15523" anchor="ctr">
                    <a:lnL>
                      <a:noFill/>
                    </a:lnL>
                    <a:lnR>
                      <a:noFill/>
                    </a:lnR>
                    <a:lnT>
                      <a:noFill/>
                    </a:lnT>
                    <a:lnB>
                      <a:noFill/>
                    </a:lnB>
                  </a:tcPr>
                </a:tc>
                <a:extLst>
                  <a:ext uri="{0D108BD9-81ED-4DB2-BD59-A6C34878D82A}">
                    <a16:rowId xmlns:a16="http://schemas.microsoft.com/office/drawing/2014/main" val="10013"/>
                  </a:ext>
                </a:extLst>
              </a:tr>
              <a:tr h="198674">
                <a:tc>
                  <a:txBody>
                    <a:bodyPr/>
                    <a:lstStyle/>
                    <a:p>
                      <a:r>
                        <a:rPr lang="en-US" sz="1100" dirty="0">
                          <a:solidFill>
                            <a:schemeClr val="tx1"/>
                          </a:solidFill>
                          <a:hlinkClick r:id="rId16" tooltip="Alpine skiing"/>
                        </a:rPr>
                        <a:t>Skiing</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6.3 </a:t>
                      </a:r>
                    </a:p>
                  </a:txBody>
                  <a:tcPr marL="31066" marR="31066" marT="15523" marB="15523" anchor="ctr">
                    <a:lnL>
                      <a:noFill/>
                    </a:lnL>
                    <a:lnR>
                      <a:noFill/>
                    </a:lnR>
                    <a:lnT>
                      <a:noFill/>
                    </a:lnT>
                    <a:lnB>
                      <a:noFill/>
                    </a:lnB>
                  </a:tcPr>
                </a:tc>
                <a:tc>
                  <a:txBody>
                    <a:bodyPr/>
                    <a:lstStyle/>
                    <a:p>
                      <a:r>
                        <a:rPr lang="en-US" sz="1100" dirty="0">
                          <a:solidFill>
                            <a:schemeClr val="tx1"/>
                          </a:solidFill>
                        </a:rPr>
                        <a:t>7.0 </a:t>
                      </a:r>
                    </a:p>
                  </a:txBody>
                  <a:tcPr marL="31066" marR="31066" marT="15523" marB="15523" anchor="ctr">
                    <a:lnL>
                      <a:noFill/>
                    </a:lnL>
                    <a:lnR>
                      <a:noFill/>
                    </a:lnR>
                    <a:lnT>
                      <a:noFill/>
                    </a:lnT>
                    <a:lnB>
                      <a:noFill/>
                    </a:lnB>
                  </a:tcPr>
                </a:tc>
                <a:extLst>
                  <a:ext uri="{0D108BD9-81ED-4DB2-BD59-A6C34878D82A}">
                    <a16:rowId xmlns:a16="http://schemas.microsoft.com/office/drawing/2014/main" val="10014"/>
                  </a:ext>
                </a:extLst>
              </a:tr>
              <a:tr h="198674">
                <a:tc>
                  <a:txBody>
                    <a:bodyPr/>
                    <a:lstStyle/>
                    <a:p>
                      <a:r>
                        <a:rPr lang="en-US" sz="1100" dirty="0">
                          <a:solidFill>
                            <a:schemeClr val="tx1"/>
                          </a:solidFill>
                          <a:hlinkClick r:id="rId17" tooltip="College soccer"/>
                        </a:rPr>
                        <a:t>Soccer</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9.9 </a:t>
                      </a:r>
                    </a:p>
                  </a:txBody>
                  <a:tcPr marL="31066" marR="31066" marT="15523" marB="15523" anchor="ctr">
                    <a:lnL>
                      <a:noFill/>
                    </a:lnL>
                    <a:lnR>
                      <a:noFill/>
                    </a:lnR>
                    <a:lnT>
                      <a:noFill/>
                    </a:lnT>
                    <a:lnB>
                      <a:noFill/>
                    </a:lnB>
                  </a:tcPr>
                </a:tc>
                <a:tc>
                  <a:txBody>
                    <a:bodyPr/>
                    <a:lstStyle/>
                    <a:p>
                      <a:r>
                        <a:rPr lang="en-US" sz="1100" dirty="0">
                          <a:solidFill>
                            <a:schemeClr val="tx1"/>
                          </a:solidFill>
                        </a:rPr>
                        <a:t>14.0 </a:t>
                      </a:r>
                    </a:p>
                  </a:txBody>
                  <a:tcPr marL="31066" marR="31066" marT="15523" marB="15523" anchor="ctr">
                    <a:lnL>
                      <a:noFill/>
                    </a:lnL>
                    <a:lnR>
                      <a:noFill/>
                    </a:lnR>
                    <a:lnT>
                      <a:noFill/>
                    </a:lnT>
                    <a:lnB>
                      <a:noFill/>
                    </a:lnB>
                  </a:tcPr>
                </a:tc>
                <a:extLst>
                  <a:ext uri="{0D108BD9-81ED-4DB2-BD59-A6C34878D82A}">
                    <a16:rowId xmlns:a16="http://schemas.microsoft.com/office/drawing/2014/main" val="10015"/>
                  </a:ext>
                </a:extLst>
              </a:tr>
              <a:tr h="198674">
                <a:tc>
                  <a:txBody>
                    <a:bodyPr/>
                    <a:lstStyle/>
                    <a:p>
                      <a:r>
                        <a:rPr lang="en-US" sz="1100" dirty="0">
                          <a:solidFill>
                            <a:schemeClr val="tx1"/>
                          </a:solidFill>
                          <a:hlinkClick r:id="rId18" tooltip="Softball"/>
                        </a:rPr>
                        <a:t>Softball</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 </a:t>
                      </a:r>
                    </a:p>
                  </a:txBody>
                  <a:tcPr marL="31066" marR="31066" marT="15523" marB="15523" anchor="ctr">
                    <a:lnL>
                      <a:noFill/>
                    </a:lnL>
                    <a:lnR>
                      <a:noFill/>
                    </a:lnR>
                    <a:lnT>
                      <a:noFill/>
                    </a:lnT>
                    <a:lnB>
                      <a:noFill/>
                    </a:lnB>
                  </a:tcPr>
                </a:tc>
                <a:tc>
                  <a:txBody>
                    <a:bodyPr/>
                    <a:lstStyle/>
                    <a:p>
                      <a:r>
                        <a:rPr lang="en-US" sz="1100" dirty="0">
                          <a:solidFill>
                            <a:schemeClr val="tx1"/>
                          </a:solidFill>
                        </a:rPr>
                        <a:t>12.0 </a:t>
                      </a:r>
                    </a:p>
                  </a:txBody>
                  <a:tcPr marL="31066" marR="31066" marT="15523" marB="15523" anchor="ctr">
                    <a:lnL>
                      <a:noFill/>
                    </a:lnL>
                    <a:lnR>
                      <a:noFill/>
                    </a:lnR>
                    <a:lnT>
                      <a:noFill/>
                    </a:lnT>
                    <a:lnB>
                      <a:noFill/>
                    </a:lnB>
                  </a:tcPr>
                </a:tc>
                <a:extLst>
                  <a:ext uri="{0D108BD9-81ED-4DB2-BD59-A6C34878D82A}">
                    <a16:rowId xmlns:a16="http://schemas.microsoft.com/office/drawing/2014/main" val="10016"/>
                  </a:ext>
                </a:extLst>
              </a:tr>
              <a:tr h="217303">
                <a:tc>
                  <a:txBody>
                    <a:bodyPr/>
                    <a:lstStyle/>
                    <a:p>
                      <a:r>
                        <a:rPr lang="en-US" sz="1100" dirty="0">
                          <a:solidFill>
                            <a:schemeClr val="tx1"/>
                          </a:solidFill>
                          <a:hlinkClick r:id="rId19" tooltip="Swimming (sport)"/>
                        </a:rPr>
                        <a:t>Swimming</a:t>
                      </a:r>
                      <a:r>
                        <a:rPr lang="en-US" sz="1100" dirty="0">
                          <a:solidFill>
                            <a:schemeClr val="tx1"/>
                          </a:solidFill>
                        </a:rPr>
                        <a:t> and </a:t>
                      </a:r>
                      <a:r>
                        <a:rPr lang="en-US" sz="1100" dirty="0">
                          <a:solidFill>
                            <a:schemeClr val="tx1"/>
                          </a:solidFill>
                          <a:hlinkClick r:id="rId20" tooltip="Diving"/>
                        </a:rPr>
                        <a:t>diving</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9.9 </a:t>
                      </a:r>
                    </a:p>
                  </a:txBody>
                  <a:tcPr marL="31066" marR="31066" marT="15523" marB="15523" anchor="ctr">
                    <a:lnL>
                      <a:noFill/>
                    </a:lnL>
                    <a:lnR>
                      <a:noFill/>
                    </a:lnR>
                    <a:lnT>
                      <a:noFill/>
                    </a:lnT>
                    <a:lnB>
                      <a:noFill/>
                    </a:lnB>
                  </a:tcPr>
                </a:tc>
                <a:tc>
                  <a:txBody>
                    <a:bodyPr/>
                    <a:lstStyle/>
                    <a:p>
                      <a:r>
                        <a:rPr lang="en-US" sz="1100" dirty="0">
                          <a:solidFill>
                            <a:schemeClr val="tx1"/>
                          </a:solidFill>
                        </a:rPr>
                        <a:t>14.0</a:t>
                      </a:r>
                    </a:p>
                  </a:txBody>
                  <a:tcPr marL="31066" marR="31066" marT="15523" marB="15523" anchor="ctr">
                    <a:lnL>
                      <a:noFill/>
                    </a:lnL>
                    <a:lnR>
                      <a:noFill/>
                    </a:lnR>
                    <a:lnT>
                      <a:noFill/>
                    </a:lnT>
                    <a:lnB>
                      <a:noFill/>
                    </a:lnB>
                  </a:tcPr>
                </a:tc>
                <a:extLst>
                  <a:ext uri="{0D108BD9-81ED-4DB2-BD59-A6C34878D82A}">
                    <a16:rowId xmlns:a16="http://schemas.microsoft.com/office/drawing/2014/main" val="10017"/>
                  </a:ext>
                </a:extLst>
              </a:tr>
              <a:tr h="198674">
                <a:tc>
                  <a:txBody>
                    <a:bodyPr/>
                    <a:lstStyle/>
                    <a:p>
                      <a:r>
                        <a:rPr lang="en-US" sz="1100" dirty="0">
                          <a:solidFill>
                            <a:schemeClr val="tx1"/>
                          </a:solidFill>
                          <a:hlinkClick r:id="rId21" tooltip="Tennis"/>
                        </a:rPr>
                        <a:t>Tennis</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4.5 </a:t>
                      </a:r>
                    </a:p>
                  </a:txBody>
                  <a:tcPr marL="31066" marR="31066" marT="15523" marB="15523" anchor="ctr">
                    <a:lnL>
                      <a:noFill/>
                    </a:lnL>
                    <a:lnR>
                      <a:noFill/>
                    </a:lnR>
                    <a:lnT>
                      <a:noFill/>
                    </a:lnT>
                    <a:lnB>
                      <a:noFill/>
                    </a:lnB>
                  </a:tcPr>
                </a:tc>
                <a:tc>
                  <a:txBody>
                    <a:bodyPr/>
                    <a:lstStyle/>
                    <a:p>
                      <a:r>
                        <a:rPr lang="en-US" sz="1100" dirty="0">
                          <a:solidFill>
                            <a:schemeClr val="tx1"/>
                          </a:solidFill>
                        </a:rPr>
                        <a:t>8</a:t>
                      </a:r>
                    </a:p>
                  </a:txBody>
                  <a:tcPr marL="31066" marR="31066" marT="15523" marB="15523" anchor="ctr">
                    <a:lnL>
                      <a:noFill/>
                    </a:lnL>
                    <a:lnR>
                      <a:noFill/>
                    </a:lnR>
                    <a:lnT>
                      <a:noFill/>
                    </a:lnT>
                    <a:lnB>
                      <a:noFill/>
                    </a:lnB>
                  </a:tcPr>
                </a:tc>
                <a:extLst>
                  <a:ext uri="{0D108BD9-81ED-4DB2-BD59-A6C34878D82A}">
                    <a16:rowId xmlns:a16="http://schemas.microsoft.com/office/drawing/2014/main" val="10018"/>
                  </a:ext>
                </a:extLst>
              </a:tr>
              <a:tr h="198674">
                <a:tc>
                  <a:txBody>
                    <a:bodyPr/>
                    <a:lstStyle/>
                    <a:p>
                      <a:r>
                        <a:rPr lang="en-US" sz="1100" dirty="0">
                          <a:solidFill>
                            <a:schemeClr val="tx1"/>
                          </a:solidFill>
                          <a:hlinkClick r:id="rId22" tooltip="Volleyball"/>
                        </a:rPr>
                        <a:t>Volleyball</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4.5 </a:t>
                      </a:r>
                    </a:p>
                  </a:txBody>
                  <a:tcPr marL="31066" marR="31066" marT="15523" marB="15523" anchor="ctr">
                    <a:lnL>
                      <a:noFill/>
                    </a:lnL>
                    <a:lnR>
                      <a:noFill/>
                    </a:lnR>
                    <a:lnT>
                      <a:noFill/>
                    </a:lnT>
                    <a:lnB>
                      <a:noFill/>
                    </a:lnB>
                  </a:tcPr>
                </a:tc>
                <a:tc>
                  <a:txBody>
                    <a:bodyPr/>
                    <a:lstStyle/>
                    <a:p>
                      <a:r>
                        <a:rPr lang="en-US" sz="1100" dirty="0">
                          <a:solidFill>
                            <a:schemeClr val="tx1"/>
                          </a:solidFill>
                        </a:rPr>
                        <a:t>12 </a:t>
                      </a:r>
                    </a:p>
                  </a:txBody>
                  <a:tcPr marL="31066" marR="31066" marT="15523" marB="15523" anchor="ctr">
                    <a:lnL>
                      <a:noFill/>
                    </a:lnL>
                    <a:lnR>
                      <a:noFill/>
                    </a:lnR>
                    <a:lnT>
                      <a:noFill/>
                    </a:lnT>
                    <a:lnB>
                      <a:noFill/>
                    </a:lnB>
                  </a:tcPr>
                </a:tc>
                <a:extLst>
                  <a:ext uri="{0D108BD9-81ED-4DB2-BD59-A6C34878D82A}">
                    <a16:rowId xmlns:a16="http://schemas.microsoft.com/office/drawing/2014/main" val="10019"/>
                  </a:ext>
                </a:extLst>
              </a:tr>
              <a:tr h="198674">
                <a:tc>
                  <a:txBody>
                    <a:bodyPr/>
                    <a:lstStyle/>
                    <a:p>
                      <a:r>
                        <a:rPr lang="en-US" sz="1100" dirty="0">
                          <a:solidFill>
                            <a:schemeClr val="tx1"/>
                          </a:solidFill>
                          <a:hlinkClick r:id="rId23" tooltip="Water polo"/>
                        </a:rPr>
                        <a:t>Water polo</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4.5 </a:t>
                      </a:r>
                    </a:p>
                  </a:txBody>
                  <a:tcPr marL="31066" marR="31066" marT="15523" marB="15523" anchor="ctr">
                    <a:lnL>
                      <a:noFill/>
                    </a:lnL>
                    <a:lnR>
                      <a:noFill/>
                    </a:lnR>
                    <a:lnT>
                      <a:noFill/>
                    </a:lnT>
                    <a:lnB>
                      <a:noFill/>
                    </a:lnB>
                  </a:tcPr>
                </a:tc>
                <a:tc>
                  <a:txBody>
                    <a:bodyPr/>
                    <a:lstStyle/>
                    <a:p>
                      <a:r>
                        <a:rPr lang="en-US" sz="1100" dirty="0">
                          <a:solidFill>
                            <a:schemeClr val="tx1"/>
                          </a:solidFill>
                        </a:rPr>
                        <a:t>8.0</a:t>
                      </a:r>
                    </a:p>
                  </a:txBody>
                  <a:tcPr marL="31066" marR="31066" marT="15523" marB="15523" anchor="ctr">
                    <a:lnL>
                      <a:noFill/>
                    </a:lnL>
                    <a:lnR>
                      <a:noFill/>
                    </a:lnR>
                    <a:lnT>
                      <a:noFill/>
                    </a:lnT>
                    <a:lnB>
                      <a:noFill/>
                    </a:lnB>
                  </a:tcPr>
                </a:tc>
                <a:extLst>
                  <a:ext uri="{0D108BD9-81ED-4DB2-BD59-A6C34878D82A}">
                    <a16:rowId xmlns:a16="http://schemas.microsoft.com/office/drawing/2014/main" val="10020"/>
                  </a:ext>
                </a:extLst>
              </a:tr>
              <a:tr h="198674">
                <a:tc>
                  <a:txBody>
                    <a:bodyPr/>
                    <a:lstStyle/>
                    <a:p>
                      <a:r>
                        <a:rPr lang="en-US" sz="1100" dirty="0">
                          <a:solidFill>
                            <a:schemeClr val="tx1"/>
                          </a:solidFill>
                          <a:hlinkClick r:id="rId24" tooltip="Collegiate wrestling"/>
                        </a:rPr>
                        <a:t>Wrestling</a:t>
                      </a:r>
                      <a:endParaRPr lang="en-US" sz="1100" dirty="0">
                        <a:solidFill>
                          <a:schemeClr val="tx1"/>
                        </a:solidFill>
                      </a:endParaRPr>
                    </a:p>
                  </a:txBody>
                  <a:tcPr marL="31066" marR="31066" marT="15523" marB="15523" anchor="ctr">
                    <a:lnL>
                      <a:noFill/>
                    </a:lnL>
                    <a:lnR>
                      <a:noFill/>
                    </a:lnR>
                    <a:lnT>
                      <a:noFill/>
                    </a:lnT>
                    <a:lnB>
                      <a:noFill/>
                    </a:lnB>
                  </a:tcPr>
                </a:tc>
                <a:tc>
                  <a:txBody>
                    <a:bodyPr/>
                    <a:lstStyle/>
                    <a:p>
                      <a:r>
                        <a:rPr lang="en-US" sz="1100" dirty="0">
                          <a:solidFill>
                            <a:schemeClr val="tx1"/>
                          </a:solidFill>
                        </a:rPr>
                        <a:t>9.9 </a:t>
                      </a:r>
                    </a:p>
                  </a:txBody>
                  <a:tcPr marL="31066" marR="31066" marT="15523" marB="15523" anchor="ctr">
                    <a:lnL>
                      <a:noFill/>
                    </a:lnL>
                    <a:lnR>
                      <a:noFill/>
                    </a:lnR>
                    <a:lnT>
                      <a:noFill/>
                    </a:lnT>
                    <a:lnB>
                      <a:noFill/>
                    </a:lnB>
                  </a:tcPr>
                </a:tc>
                <a:tc>
                  <a:txBody>
                    <a:bodyPr/>
                    <a:lstStyle/>
                    <a:p>
                      <a:r>
                        <a:rPr lang="en-US" sz="1100" dirty="0">
                          <a:solidFill>
                            <a:schemeClr val="tx1"/>
                          </a:solidFill>
                        </a:rPr>
                        <a:t>–</a:t>
                      </a:r>
                    </a:p>
                  </a:txBody>
                  <a:tcPr marL="31066" marR="31066" marT="15523" marB="15523" anchor="ctr">
                    <a:lnL>
                      <a:noFill/>
                    </a:lnL>
                    <a:lnR>
                      <a:noFill/>
                    </a:lnR>
                    <a:lnT>
                      <a:noFill/>
                    </a:lnT>
                    <a:lnB>
                      <a:noFill/>
                    </a:lnB>
                  </a:tcPr>
                </a:tc>
                <a:extLst>
                  <a:ext uri="{0D108BD9-81ED-4DB2-BD59-A6C34878D82A}">
                    <a16:rowId xmlns:a16="http://schemas.microsoft.com/office/drawing/2014/main" val="10021"/>
                  </a:ext>
                </a:extLst>
              </a:tr>
            </a:tbl>
          </a:graphicData>
        </a:graphic>
      </p:graphicFrame>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a:extLst>
              <a:ext uri="{FF2B5EF4-FFF2-40B4-BE49-F238E27FC236}">
                <a16:creationId xmlns:a16="http://schemas.microsoft.com/office/drawing/2014/main" id="{0670D548-F591-4AFF-B8D2-96604526DCD3}"/>
              </a:ext>
            </a:extLst>
          </p:cNvPr>
          <p:cNvSpPr>
            <a:spLocks noGrp="1" noChangeArrowheads="1" noChangeShapeType="1" noTextEdit="1"/>
          </p:cNvSpPr>
          <p:nvPr>
            <p:ph type="title" idx="4294967295"/>
          </p:nvPr>
        </p:nvSpPr>
        <p:spPr bwMode="auto">
          <a:xfrm>
            <a:off x="685800" y="304800"/>
            <a:ext cx="7696200" cy="9906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DII scholarship limits</a:t>
            </a:r>
          </a:p>
        </p:txBody>
      </p:sp>
      <p:sp>
        <p:nvSpPr>
          <p:cNvPr id="2" name="Rectangle 1">
            <a:extLst>
              <a:ext uri="{FF2B5EF4-FFF2-40B4-BE49-F238E27FC236}">
                <a16:creationId xmlns:a16="http://schemas.microsoft.com/office/drawing/2014/main" id="{7DFAC5D8-7E6A-4014-B6FD-55B8F3D6B2B6}"/>
              </a:ext>
            </a:extLst>
          </p:cNvPr>
          <p:cNvSpPr/>
          <p:nvPr/>
        </p:nvSpPr>
        <p:spPr>
          <a:xfrm>
            <a:off x="990600" y="1524000"/>
            <a:ext cx="3733800" cy="4770438"/>
          </a:xfrm>
          <a:prstGeom prst="rect">
            <a:avLst/>
          </a:prstGeom>
        </p:spPr>
        <p:txBody>
          <a:bodyPr>
            <a:spAutoFit/>
          </a:bodyPr>
          <a:lstStyle/>
          <a:p>
            <a:pPr>
              <a:defRPr/>
            </a:pPr>
            <a:r>
              <a:rPr lang="en-US" sz="1600" b="1" dirty="0">
                <a:latin typeface="Lucida Grande"/>
              </a:rPr>
              <a:t>NCAA Division II Men's Sports Scholarships</a:t>
            </a:r>
          </a:p>
          <a:p>
            <a:pPr>
              <a:defRPr/>
            </a:pPr>
            <a:br>
              <a:rPr lang="en-US" sz="1600" b="1" dirty="0">
                <a:latin typeface="Arial" panose="020B0604020202020204" pitchFamily="34" charset="0"/>
              </a:rPr>
            </a:br>
            <a:endParaRPr lang="en-US" sz="1600" dirty="0"/>
          </a:p>
          <a:p>
            <a:pPr marL="285750" indent="-285750">
              <a:buFont typeface="Arial" panose="020B0604020202020204" pitchFamily="34" charset="0"/>
              <a:buChar char="•"/>
              <a:defRPr/>
            </a:pPr>
            <a:r>
              <a:rPr lang="en-US" sz="1600" b="1" dirty="0">
                <a:latin typeface="Arial" panose="020B0604020202020204" pitchFamily="34" charset="0"/>
              </a:rPr>
              <a:t>Baseball</a:t>
            </a:r>
            <a:r>
              <a:rPr lang="en-US" sz="1600" dirty="0">
                <a:latin typeface="Arial" panose="020B0604020202020204" pitchFamily="34" charset="0"/>
              </a:rPr>
              <a:t>: 9</a:t>
            </a:r>
            <a:endParaRPr lang="en-US" sz="1600" dirty="0"/>
          </a:p>
          <a:p>
            <a:pPr marL="285750" indent="-285750">
              <a:buFont typeface="Arial" panose="020B0604020202020204" pitchFamily="34" charset="0"/>
              <a:buChar char="•"/>
              <a:defRPr/>
            </a:pPr>
            <a:r>
              <a:rPr lang="en-US" sz="1600" b="1" dirty="0">
                <a:latin typeface="Arial, Geneva, sans-serif"/>
              </a:rPr>
              <a:t>Basketball</a:t>
            </a:r>
            <a:r>
              <a:rPr lang="en-US" sz="1600" dirty="0">
                <a:latin typeface="Arial, Geneva, sans-serif"/>
              </a:rPr>
              <a:t>: 10</a:t>
            </a:r>
            <a:endParaRPr lang="en-US" sz="1600" dirty="0">
              <a:latin typeface="Lucida Grande"/>
            </a:endParaRPr>
          </a:p>
          <a:p>
            <a:pPr marL="285750" indent="-285750">
              <a:buFont typeface="Arial" panose="020B0604020202020204" pitchFamily="34" charset="0"/>
              <a:buChar char="•"/>
              <a:defRPr/>
            </a:pPr>
            <a:r>
              <a:rPr lang="en-US" sz="1600" b="1" dirty="0">
                <a:latin typeface="Arial, Geneva, sans-serif"/>
              </a:rPr>
              <a:t>Cross Country/Track and Field</a:t>
            </a:r>
            <a:r>
              <a:rPr lang="en-US" sz="1600" dirty="0">
                <a:latin typeface="Arial, Geneva, sans-serif"/>
              </a:rPr>
              <a:t>: 12.6</a:t>
            </a:r>
            <a:endParaRPr lang="en-US" sz="1600" dirty="0">
              <a:latin typeface="Lucida Grande"/>
            </a:endParaRPr>
          </a:p>
          <a:p>
            <a:pPr marL="285750" indent="-285750">
              <a:buFont typeface="Arial" panose="020B0604020202020204" pitchFamily="34" charset="0"/>
              <a:buChar char="•"/>
              <a:defRPr/>
            </a:pPr>
            <a:r>
              <a:rPr lang="en-US" sz="1600" b="1" dirty="0">
                <a:latin typeface="Arial, Geneva, sans-serif"/>
              </a:rPr>
              <a:t>Football</a:t>
            </a:r>
            <a:r>
              <a:rPr lang="en-US" sz="1600" dirty="0">
                <a:latin typeface="Arial, Geneva, sans-serif"/>
              </a:rPr>
              <a:t>: 36</a:t>
            </a:r>
            <a:endParaRPr lang="en-US" sz="1600" dirty="0">
              <a:latin typeface="Lucida Grande"/>
            </a:endParaRPr>
          </a:p>
          <a:p>
            <a:pPr marL="285750" indent="-285750">
              <a:buFont typeface="Arial" panose="020B0604020202020204" pitchFamily="34" charset="0"/>
              <a:buChar char="•"/>
              <a:defRPr/>
            </a:pPr>
            <a:r>
              <a:rPr lang="en-US" sz="1600" b="1" dirty="0">
                <a:latin typeface="Arial, Geneva, sans-serif"/>
              </a:rPr>
              <a:t>Golf</a:t>
            </a:r>
            <a:r>
              <a:rPr lang="en-US" sz="1600" dirty="0">
                <a:latin typeface="Arial, Geneva, sans-serif"/>
              </a:rPr>
              <a:t>: 3.6</a:t>
            </a:r>
            <a:endParaRPr lang="en-US" sz="1600" dirty="0">
              <a:latin typeface="Lucida Grande"/>
            </a:endParaRPr>
          </a:p>
          <a:p>
            <a:pPr marL="285750" indent="-285750">
              <a:buFont typeface="Arial" panose="020B0604020202020204" pitchFamily="34" charset="0"/>
              <a:buChar char="•"/>
              <a:defRPr/>
            </a:pPr>
            <a:r>
              <a:rPr lang="en-US" sz="1600" b="1" dirty="0">
                <a:latin typeface="Arial, Geneva, sans-serif"/>
              </a:rPr>
              <a:t>Gymnastics</a:t>
            </a:r>
            <a:r>
              <a:rPr lang="en-US" sz="1600" dirty="0">
                <a:latin typeface="Arial, Geneva, sans-serif"/>
              </a:rPr>
              <a:t>: 5.4</a:t>
            </a:r>
            <a:endParaRPr lang="en-US" sz="1600" dirty="0">
              <a:latin typeface="Lucida Grande"/>
            </a:endParaRPr>
          </a:p>
          <a:p>
            <a:pPr marL="285750" indent="-285750">
              <a:buFont typeface="Arial" panose="020B0604020202020204" pitchFamily="34" charset="0"/>
              <a:buChar char="•"/>
              <a:defRPr/>
            </a:pPr>
            <a:r>
              <a:rPr lang="en-US" sz="1600" b="1" dirty="0">
                <a:latin typeface="Arial, Geneva, sans-serif"/>
              </a:rPr>
              <a:t>Ice Hockey</a:t>
            </a:r>
            <a:r>
              <a:rPr lang="en-US" sz="1600" dirty="0">
                <a:latin typeface="Arial, Geneva, sans-serif"/>
              </a:rPr>
              <a:t>: 13.5</a:t>
            </a:r>
            <a:endParaRPr lang="en-US" sz="1600" dirty="0">
              <a:latin typeface="Lucida Grande"/>
            </a:endParaRPr>
          </a:p>
          <a:p>
            <a:pPr marL="285750" indent="-285750">
              <a:buFont typeface="Arial" panose="020B0604020202020204" pitchFamily="34" charset="0"/>
              <a:buChar char="•"/>
              <a:defRPr/>
            </a:pPr>
            <a:r>
              <a:rPr lang="en-US" sz="1600" b="1" dirty="0">
                <a:latin typeface="Arial, Geneva, sans-serif"/>
              </a:rPr>
              <a:t>Lacrosse</a:t>
            </a:r>
            <a:r>
              <a:rPr lang="en-US" sz="1600" dirty="0">
                <a:latin typeface="Arial, Geneva, sans-serif"/>
              </a:rPr>
              <a:t>: 10.8</a:t>
            </a:r>
            <a:endParaRPr lang="en-US" sz="1600" dirty="0">
              <a:latin typeface="Lucida Grande"/>
            </a:endParaRPr>
          </a:p>
          <a:p>
            <a:pPr marL="285750" indent="-285750">
              <a:buFont typeface="Arial" panose="020B0604020202020204" pitchFamily="34" charset="0"/>
              <a:buChar char="•"/>
              <a:defRPr/>
            </a:pPr>
            <a:r>
              <a:rPr lang="en-US" sz="1600" b="1" dirty="0">
                <a:latin typeface="Arial, Geneva, sans-serif"/>
              </a:rPr>
              <a:t>Soccer</a:t>
            </a:r>
            <a:r>
              <a:rPr lang="en-US" sz="1600" dirty="0">
                <a:latin typeface="Arial, Geneva, sans-serif"/>
              </a:rPr>
              <a:t>: 9</a:t>
            </a:r>
            <a:endParaRPr lang="en-US" sz="1600" dirty="0">
              <a:latin typeface="Lucida Grande"/>
            </a:endParaRPr>
          </a:p>
          <a:p>
            <a:pPr marL="285750" indent="-285750">
              <a:buFont typeface="Arial" panose="020B0604020202020204" pitchFamily="34" charset="0"/>
              <a:buChar char="•"/>
              <a:defRPr/>
            </a:pPr>
            <a:r>
              <a:rPr lang="en-US" sz="1600" b="1" dirty="0">
                <a:latin typeface="Arial, Geneva, sans-serif"/>
              </a:rPr>
              <a:t>Swimming and Diving</a:t>
            </a:r>
            <a:r>
              <a:rPr lang="en-US" sz="1600" dirty="0">
                <a:latin typeface="Arial, Geneva, sans-serif"/>
              </a:rPr>
              <a:t>: 8.1</a:t>
            </a:r>
            <a:endParaRPr lang="en-US" sz="1600" dirty="0">
              <a:latin typeface="Lucida Grande"/>
            </a:endParaRPr>
          </a:p>
          <a:p>
            <a:pPr marL="285750" indent="-285750">
              <a:buFont typeface="Arial" panose="020B0604020202020204" pitchFamily="34" charset="0"/>
              <a:buChar char="•"/>
              <a:defRPr/>
            </a:pPr>
            <a:r>
              <a:rPr lang="en-US" sz="1600" b="1" dirty="0">
                <a:latin typeface="Arial, Geneva, sans-serif"/>
              </a:rPr>
              <a:t>Water Polo</a:t>
            </a:r>
            <a:r>
              <a:rPr lang="en-US" sz="1600" dirty="0">
                <a:latin typeface="Arial, Geneva, sans-serif"/>
              </a:rPr>
              <a:t>: 4.5</a:t>
            </a:r>
            <a:endParaRPr lang="en-US" sz="1600" dirty="0">
              <a:latin typeface="Lucida Grande"/>
            </a:endParaRPr>
          </a:p>
          <a:p>
            <a:pPr marL="285750" indent="-285750">
              <a:buFont typeface="Arial" panose="020B0604020202020204" pitchFamily="34" charset="0"/>
              <a:buChar char="•"/>
              <a:defRPr/>
            </a:pPr>
            <a:r>
              <a:rPr lang="en-US" sz="1600" b="1" dirty="0">
                <a:latin typeface="Arial, Geneva, sans-serif"/>
              </a:rPr>
              <a:t>Wrestling</a:t>
            </a:r>
            <a:r>
              <a:rPr lang="en-US" sz="1600" dirty="0">
                <a:latin typeface="Arial, Geneva, sans-serif"/>
              </a:rPr>
              <a:t>: 9</a:t>
            </a:r>
            <a:endParaRPr lang="en-US" sz="1600" dirty="0">
              <a:latin typeface="Lucida Grande"/>
            </a:endParaRPr>
          </a:p>
          <a:p>
            <a:pPr>
              <a:defRPr/>
            </a:pPr>
            <a:br>
              <a:rPr lang="en-US" sz="1600" b="1" dirty="0">
                <a:latin typeface="Lucida Grande"/>
              </a:rPr>
            </a:br>
            <a:endParaRPr lang="en-US" sz="1600" b="1" dirty="0">
              <a:latin typeface="Lucida Grande"/>
            </a:endParaRPr>
          </a:p>
        </p:txBody>
      </p:sp>
      <p:sp>
        <p:nvSpPr>
          <p:cNvPr id="3" name="Rectangle 2">
            <a:extLst>
              <a:ext uri="{FF2B5EF4-FFF2-40B4-BE49-F238E27FC236}">
                <a16:creationId xmlns:a16="http://schemas.microsoft.com/office/drawing/2014/main" id="{216CA684-EE80-4ACD-A1C4-D1406760CD68}"/>
              </a:ext>
            </a:extLst>
          </p:cNvPr>
          <p:cNvSpPr/>
          <p:nvPr/>
        </p:nvSpPr>
        <p:spPr>
          <a:xfrm>
            <a:off x="4800600" y="1447800"/>
            <a:ext cx="3581400" cy="4770438"/>
          </a:xfrm>
          <a:prstGeom prst="rect">
            <a:avLst/>
          </a:prstGeom>
        </p:spPr>
        <p:txBody>
          <a:bodyPr>
            <a:spAutoFit/>
          </a:bodyPr>
          <a:lstStyle/>
          <a:p>
            <a:pPr>
              <a:defRPr/>
            </a:pPr>
            <a:r>
              <a:rPr lang="en-US" sz="1600" b="1" dirty="0">
                <a:latin typeface="Lucida Grande"/>
              </a:rPr>
              <a:t>NCAA Division II Scholarship Limits - Women</a:t>
            </a:r>
          </a:p>
          <a:p>
            <a:pPr>
              <a:defRPr/>
            </a:pPr>
            <a:br>
              <a:rPr lang="en-US" sz="1600" b="1" dirty="0">
                <a:latin typeface="Lucida Grande"/>
              </a:rPr>
            </a:br>
            <a:endParaRPr lang="en-US" sz="1600" b="1" dirty="0">
              <a:latin typeface="Lucida Grande"/>
            </a:endParaRPr>
          </a:p>
          <a:p>
            <a:pPr marL="285750" indent="-285750">
              <a:buFont typeface="Arial" panose="020B0604020202020204" pitchFamily="34" charset="0"/>
              <a:buChar char="•"/>
              <a:defRPr/>
            </a:pPr>
            <a:r>
              <a:rPr lang="en-US" sz="1600" b="1" dirty="0">
                <a:latin typeface="Lucida Grande"/>
              </a:rPr>
              <a:t>Basketball: 10</a:t>
            </a:r>
          </a:p>
          <a:p>
            <a:pPr marL="285750" indent="-285750">
              <a:buFont typeface="Arial" panose="020B0604020202020204" pitchFamily="34" charset="0"/>
              <a:buChar char="•"/>
              <a:defRPr/>
            </a:pPr>
            <a:r>
              <a:rPr lang="en-US" sz="1600" b="1" dirty="0">
                <a:latin typeface="Lucida Grande"/>
              </a:rPr>
              <a:t>Cross Country/Track and Field: 12.6</a:t>
            </a:r>
          </a:p>
          <a:p>
            <a:pPr marL="285750" indent="-285750">
              <a:buFont typeface="Arial" panose="020B0604020202020204" pitchFamily="34" charset="0"/>
              <a:buChar char="•"/>
              <a:defRPr/>
            </a:pPr>
            <a:r>
              <a:rPr lang="en-US" sz="1600" b="1" dirty="0">
                <a:latin typeface="Lucida Grande"/>
              </a:rPr>
              <a:t>Field Hockey: 6.3</a:t>
            </a:r>
          </a:p>
          <a:p>
            <a:pPr marL="285750" indent="-285750">
              <a:buFont typeface="Arial" panose="020B0604020202020204" pitchFamily="34" charset="0"/>
              <a:buChar char="•"/>
              <a:defRPr/>
            </a:pPr>
            <a:r>
              <a:rPr lang="en-US" sz="1600" b="1" dirty="0">
                <a:latin typeface="Lucida Grande"/>
              </a:rPr>
              <a:t>Golf: 5.4</a:t>
            </a:r>
          </a:p>
          <a:p>
            <a:pPr marL="285750" indent="-285750">
              <a:buFont typeface="Arial" panose="020B0604020202020204" pitchFamily="34" charset="0"/>
              <a:buChar char="•"/>
              <a:defRPr/>
            </a:pPr>
            <a:r>
              <a:rPr lang="en-US" sz="1600" b="1" dirty="0">
                <a:latin typeface="Lucida Grande"/>
              </a:rPr>
              <a:t>Gymnastics: 6</a:t>
            </a:r>
          </a:p>
          <a:p>
            <a:pPr marL="285750" indent="-285750">
              <a:buFont typeface="Arial" panose="020B0604020202020204" pitchFamily="34" charset="0"/>
              <a:buChar char="•"/>
              <a:defRPr/>
            </a:pPr>
            <a:r>
              <a:rPr lang="en-US" sz="1600" b="1" dirty="0">
                <a:latin typeface="Lucida Grande"/>
              </a:rPr>
              <a:t>Ice Hockey: 18</a:t>
            </a:r>
          </a:p>
          <a:p>
            <a:pPr marL="285750" indent="-285750">
              <a:buFont typeface="Arial" panose="020B0604020202020204" pitchFamily="34" charset="0"/>
              <a:buChar char="•"/>
              <a:defRPr/>
            </a:pPr>
            <a:r>
              <a:rPr lang="en-US" sz="1600" b="1" dirty="0">
                <a:latin typeface="Lucida Grande"/>
              </a:rPr>
              <a:t>Lacrosse: 9.9</a:t>
            </a:r>
          </a:p>
          <a:p>
            <a:pPr marL="285750" indent="-285750">
              <a:buFont typeface="Arial" panose="020B0604020202020204" pitchFamily="34" charset="0"/>
              <a:buChar char="•"/>
              <a:defRPr/>
            </a:pPr>
            <a:r>
              <a:rPr lang="en-US" sz="1600" b="1" dirty="0">
                <a:latin typeface="Lucida Grande"/>
              </a:rPr>
              <a:t>Soccer: 9.9</a:t>
            </a:r>
          </a:p>
          <a:p>
            <a:pPr marL="285750" indent="-285750">
              <a:buFont typeface="Arial" panose="020B0604020202020204" pitchFamily="34" charset="0"/>
              <a:buChar char="•"/>
              <a:defRPr/>
            </a:pPr>
            <a:r>
              <a:rPr lang="en-US" sz="1600" b="1" dirty="0">
                <a:latin typeface="Lucida Grande"/>
              </a:rPr>
              <a:t>Softball: 7.2</a:t>
            </a:r>
          </a:p>
          <a:p>
            <a:pPr marL="285750" indent="-285750">
              <a:buFont typeface="Arial" panose="020B0604020202020204" pitchFamily="34" charset="0"/>
              <a:buChar char="•"/>
              <a:defRPr/>
            </a:pPr>
            <a:r>
              <a:rPr lang="en-US" sz="1600" b="1" dirty="0">
                <a:latin typeface="Lucida Grande"/>
              </a:rPr>
              <a:t>Squash: 9</a:t>
            </a:r>
          </a:p>
          <a:p>
            <a:pPr marL="285750" indent="-285750">
              <a:buFont typeface="Arial" panose="020B0604020202020204" pitchFamily="34" charset="0"/>
              <a:buChar char="•"/>
              <a:defRPr/>
            </a:pPr>
            <a:r>
              <a:rPr lang="en-US" sz="1600" b="1" dirty="0">
                <a:latin typeface="Lucida Grande"/>
              </a:rPr>
              <a:t>Swimming and Diving: 8.1</a:t>
            </a:r>
          </a:p>
          <a:p>
            <a:pPr marL="285750" indent="-285750">
              <a:buFont typeface="Arial" panose="020B0604020202020204" pitchFamily="34" charset="0"/>
              <a:buChar char="•"/>
              <a:defRPr/>
            </a:pPr>
            <a:r>
              <a:rPr lang="en-US" sz="1600" b="1" dirty="0">
                <a:latin typeface="Lucida Grande"/>
              </a:rPr>
              <a:t>Tennis: 6</a:t>
            </a:r>
          </a:p>
          <a:p>
            <a:pPr marL="285750" indent="-285750">
              <a:buFont typeface="Arial" panose="020B0604020202020204" pitchFamily="34" charset="0"/>
              <a:buChar char="•"/>
              <a:defRPr/>
            </a:pPr>
            <a:r>
              <a:rPr lang="en-US" sz="1600" b="1" dirty="0">
                <a:latin typeface="Lucida Grande"/>
              </a:rPr>
              <a:t>Volleyball: 8</a:t>
            </a:r>
          </a:p>
          <a:p>
            <a:pPr marL="285750" indent="-285750">
              <a:buFont typeface="Arial" panose="020B0604020202020204" pitchFamily="34" charset="0"/>
              <a:buChar char="•"/>
              <a:defRPr/>
            </a:pPr>
            <a:r>
              <a:rPr lang="en-US" sz="1600" b="1" dirty="0">
                <a:latin typeface="Lucida Grande"/>
              </a:rPr>
              <a:t>Water Polo: 8</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a:extLst>
              <a:ext uri="{FF2B5EF4-FFF2-40B4-BE49-F238E27FC236}">
                <a16:creationId xmlns:a16="http://schemas.microsoft.com/office/drawing/2014/main" id="{57885155-097E-4502-9F2F-9C6FE490885C}"/>
              </a:ext>
            </a:extLst>
          </p:cNvPr>
          <p:cNvSpPr>
            <a:spLocks noGrp="1" noChangeArrowheads="1" noChangeShapeType="1" noTextEdit="1"/>
          </p:cNvSpPr>
          <p:nvPr>
            <p:ph type="title" idx="4294967295"/>
          </p:nvPr>
        </p:nvSpPr>
        <p:spPr bwMode="auto">
          <a:xfrm>
            <a:off x="609600" y="533400"/>
            <a:ext cx="7696200" cy="9906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what is the difference between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 and DII and DIII?</a:t>
            </a:r>
          </a:p>
        </p:txBody>
      </p:sp>
      <p:sp>
        <p:nvSpPr>
          <p:cNvPr id="11267" name="Text Box 3">
            <a:extLst>
              <a:ext uri="{FF2B5EF4-FFF2-40B4-BE49-F238E27FC236}">
                <a16:creationId xmlns:a16="http://schemas.microsoft.com/office/drawing/2014/main" id="{94EAC5DD-2143-4BA9-BAEF-32C0D9CE458D}"/>
              </a:ext>
            </a:extLst>
          </p:cNvPr>
          <p:cNvSpPr txBox="1">
            <a:spLocks noChangeArrowheads="1"/>
          </p:cNvSpPr>
          <p:nvPr/>
        </p:nvSpPr>
        <p:spPr bwMode="auto">
          <a:xfrm>
            <a:off x="762000" y="1981200"/>
            <a:ext cx="7543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Char char="•"/>
            </a:pPr>
            <a:r>
              <a:rPr lang="en-US" altLang="en-US" sz="3200">
                <a:solidFill>
                  <a:srgbClr val="336699"/>
                </a:solidFill>
                <a:latin typeface="Century Gothic" panose="020B0502020202020204" pitchFamily="34" charset="0"/>
              </a:rPr>
              <a:t>Division I—offers highest level of athletic scholarships</a:t>
            </a:r>
          </a:p>
          <a:p>
            <a:pPr eaLnBrk="1" hangingPunct="1">
              <a:spcBef>
                <a:spcPct val="0"/>
              </a:spcBef>
              <a:buClrTx/>
              <a:buSzTx/>
              <a:buFontTx/>
              <a:buChar char="•"/>
            </a:pPr>
            <a:r>
              <a:rPr lang="en-US" altLang="en-US" sz="3200">
                <a:solidFill>
                  <a:srgbClr val="336699"/>
                </a:solidFill>
                <a:latin typeface="Century Gothic" panose="020B0502020202020204" pitchFamily="34" charset="0"/>
              </a:rPr>
              <a:t>Division II—offers athletic scholarships, but at a lower level than DI</a:t>
            </a:r>
          </a:p>
          <a:p>
            <a:pPr eaLnBrk="1" hangingPunct="1">
              <a:spcBef>
                <a:spcPct val="0"/>
              </a:spcBef>
              <a:buClrTx/>
              <a:buSzTx/>
              <a:buFontTx/>
              <a:buChar char="•"/>
            </a:pPr>
            <a:r>
              <a:rPr lang="en-US" altLang="en-US" sz="3200">
                <a:solidFill>
                  <a:srgbClr val="336699"/>
                </a:solidFill>
                <a:latin typeface="Century Gothic" panose="020B0502020202020204" pitchFamily="34" charset="0"/>
              </a:rPr>
              <a:t>Division III—cannot offer athletic scholarships</a:t>
            </a:r>
          </a:p>
          <a:p>
            <a:pPr eaLnBrk="1" hangingPunct="1">
              <a:spcBef>
                <a:spcPct val="0"/>
              </a:spcBef>
              <a:buClrTx/>
              <a:buSzTx/>
              <a:buFontTx/>
              <a:buNone/>
            </a:pPr>
            <a:endParaRPr lang="en-US" altLang="en-US" sz="3200">
              <a:solidFill>
                <a:srgbClr val="336699"/>
              </a:solidFill>
              <a:latin typeface="Century Gothic" panose="020B0502020202020204" pitchFamily="34" charset="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a:extLst>
              <a:ext uri="{FF2B5EF4-FFF2-40B4-BE49-F238E27FC236}">
                <a16:creationId xmlns:a16="http://schemas.microsoft.com/office/drawing/2014/main" id="{D726B3AA-4A68-4D56-ACA3-7D50B1440ADD}"/>
              </a:ext>
            </a:extLst>
          </p:cNvPr>
          <p:cNvSpPr>
            <a:spLocks noGrp="1" noChangeArrowheads="1" noChangeShapeType="1" noTextEdit="1"/>
          </p:cNvSpPr>
          <p:nvPr>
            <p:ph type="title" idx="4294967295"/>
          </p:nvPr>
        </p:nvSpPr>
        <p:spPr bwMode="auto">
          <a:xfrm>
            <a:off x="609600" y="533400"/>
            <a:ext cx="7696200" cy="533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what is the difference between DI and DII and DIII?</a:t>
            </a:r>
          </a:p>
        </p:txBody>
      </p:sp>
      <p:sp>
        <p:nvSpPr>
          <p:cNvPr id="12291" name="Text Box 3">
            <a:extLst>
              <a:ext uri="{FF2B5EF4-FFF2-40B4-BE49-F238E27FC236}">
                <a16:creationId xmlns:a16="http://schemas.microsoft.com/office/drawing/2014/main" id="{8070A065-4715-43B1-847E-BE8310AF6DF7}"/>
              </a:ext>
            </a:extLst>
          </p:cNvPr>
          <p:cNvSpPr txBox="1">
            <a:spLocks noChangeArrowheads="1"/>
          </p:cNvSpPr>
          <p:nvPr/>
        </p:nvSpPr>
        <p:spPr bwMode="auto">
          <a:xfrm>
            <a:off x="762000" y="1447800"/>
            <a:ext cx="762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a:solidFill>
                  <a:srgbClr val="336699"/>
                </a:solidFill>
                <a:latin typeface="Century Gothic" panose="020B0502020202020204" pitchFamily="34" charset="0"/>
              </a:rPr>
              <a:t>DI—UB, Stony Brook, Albany, Binghamton, Niagara, Canisius, St. Bonaventure, Penn State, Michigan State, Duke, Stanford</a:t>
            </a:r>
          </a:p>
          <a:p>
            <a:pPr algn="ctr" eaLnBrk="1" hangingPunct="1">
              <a:spcBef>
                <a:spcPct val="0"/>
              </a:spcBef>
              <a:buClrTx/>
              <a:buSzTx/>
              <a:buFontTx/>
              <a:buNone/>
            </a:pPr>
            <a:endParaRPr lang="en-US" altLang="en-US">
              <a:solidFill>
                <a:srgbClr val="336699"/>
              </a:solidFill>
              <a:latin typeface="Century Gothic" panose="020B0502020202020204" pitchFamily="34" charset="0"/>
            </a:endParaRPr>
          </a:p>
          <a:p>
            <a:pPr algn="ctr" eaLnBrk="1" hangingPunct="1">
              <a:spcBef>
                <a:spcPct val="0"/>
              </a:spcBef>
              <a:buClrTx/>
              <a:buSzTx/>
              <a:buFontTx/>
              <a:buNone/>
            </a:pPr>
            <a:r>
              <a:rPr lang="en-US" altLang="en-US">
                <a:solidFill>
                  <a:srgbClr val="336699"/>
                </a:solidFill>
                <a:latin typeface="Century Gothic" panose="020B0502020202020204" pitchFamily="34" charset="0"/>
              </a:rPr>
              <a:t>DII—Daemen, PA state schools, CW Post, Dowling, Concordia, Dominican, Le Moyne, Mercy, NIT, Nyack, Pace, Queens, Saint Rose, St. Thomas Aquinas College</a:t>
            </a:r>
          </a:p>
          <a:p>
            <a:pPr algn="ctr" eaLnBrk="1" hangingPunct="1">
              <a:spcBef>
                <a:spcPct val="0"/>
              </a:spcBef>
              <a:buClrTx/>
              <a:buSzTx/>
              <a:buFontTx/>
              <a:buNone/>
            </a:pPr>
            <a:endParaRPr lang="en-US" altLang="en-US">
              <a:solidFill>
                <a:srgbClr val="336699"/>
              </a:solidFill>
              <a:latin typeface="Century Gothic" panose="020B0502020202020204" pitchFamily="34" charset="0"/>
            </a:endParaRPr>
          </a:p>
          <a:p>
            <a:pPr algn="ctr" eaLnBrk="1" hangingPunct="1">
              <a:spcBef>
                <a:spcPct val="0"/>
              </a:spcBef>
              <a:buClrTx/>
              <a:buSzTx/>
              <a:buFontTx/>
              <a:buNone/>
            </a:pPr>
            <a:r>
              <a:rPr lang="en-US" altLang="en-US">
                <a:solidFill>
                  <a:srgbClr val="336699"/>
                </a:solidFill>
                <a:latin typeface="Century Gothic" panose="020B0502020202020204" pitchFamily="34" charset="0"/>
              </a:rPr>
              <a:t>DIII-Cortland, Brockport, Buff State, St John Fisher, Nazareth, University of Rochester, Medaille, Ithaca, Keuka, D’Youville</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a:extLst>
              <a:ext uri="{FF2B5EF4-FFF2-40B4-BE49-F238E27FC236}">
                <a16:creationId xmlns:a16="http://schemas.microsoft.com/office/drawing/2014/main" id="{1B47AA03-02B6-4111-87ED-7198F6D7E779}"/>
              </a:ext>
            </a:extLst>
          </p:cNvPr>
          <p:cNvSpPr>
            <a:spLocks noGrp="1" noChangeArrowheads="1" noChangeShapeType="1" noTextEdit="1"/>
          </p:cNvSpPr>
          <p:nvPr>
            <p:ph type="title" idx="4294967295"/>
          </p:nvPr>
        </p:nvSpPr>
        <p:spPr bwMode="auto">
          <a:xfrm>
            <a:off x="609600" y="533400"/>
            <a:ext cx="7696200" cy="533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B2B2B2"/>
                  </a:solidFill>
                  <a:round/>
                  <a:headEnd/>
                  <a:tailEnd/>
                </a:ln>
                <a:solidFill>
                  <a:srgbClr val="000099"/>
                </a:solidFill>
                <a:effectLst>
                  <a:outerShdw dist="45791" dir="2021404" algn="ctr" rotWithShape="0">
                    <a:srgbClr val="9999FF"/>
                  </a:outerShdw>
                </a:effectLst>
                <a:uLnTx/>
                <a:uFillTx/>
                <a:latin typeface="Arial Black" panose="020B0A04020102020204" pitchFamily="34" charset="0"/>
                <a:ea typeface="+mn-ea"/>
                <a:cs typeface="+mn-cs"/>
              </a:rPr>
              <a:t>DIII Athletics</a:t>
            </a:r>
          </a:p>
        </p:txBody>
      </p:sp>
      <p:sp>
        <p:nvSpPr>
          <p:cNvPr id="13315" name="Text Box 3">
            <a:extLst>
              <a:ext uri="{FF2B5EF4-FFF2-40B4-BE49-F238E27FC236}">
                <a16:creationId xmlns:a16="http://schemas.microsoft.com/office/drawing/2014/main" id="{8858E346-F073-4C31-B550-675E45C02B7D}"/>
              </a:ext>
            </a:extLst>
          </p:cNvPr>
          <p:cNvSpPr txBox="1">
            <a:spLocks noChangeArrowheads="1"/>
          </p:cNvSpPr>
          <p:nvPr/>
        </p:nvSpPr>
        <p:spPr bwMode="auto">
          <a:xfrm>
            <a:off x="4267200" y="1447800"/>
            <a:ext cx="411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sz="2800">
                <a:solidFill>
                  <a:srgbClr val="336699"/>
                </a:solidFill>
                <a:latin typeface="Century Gothic" panose="020B0502020202020204" pitchFamily="34" charset="0"/>
              </a:rPr>
              <a:t>You live in a Division III “hotbed”….</a:t>
            </a:r>
          </a:p>
          <a:p>
            <a:pPr algn="ctr" eaLnBrk="1" hangingPunct="1">
              <a:spcBef>
                <a:spcPct val="0"/>
              </a:spcBef>
              <a:buClrTx/>
              <a:buSzTx/>
              <a:buFontTx/>
              <a:buNone/>
            </a:pPr>
            <a:endParaRPr lang="en-US" altLang="en-US" sz="2800">
              <a:solidFill>
                <a:srgbClr val="336699"/>
              </a:solidFill>
              <a:latin typeface="Century Gothic" panose="020B0502020202020204" pitchFamily="34" charset="0"/>
            </a:endParaRPr>
          </a:p>
          <a:p>
            <a:pPr algn="ctr" eaLnBrk="1" hangingPunct="1">
              <a:spcBef>
                <a:spcPct val="0"/>
              </a:spcBef>
              <a:buClrTx/>
              <a:buSzTx/>
              <a:buFontTx/>
              <a:buNone/>
            </a:pPr>
            <a:r>
              <a:rPr lang="en-US" altLang="en-US" sz="2800">
                <a:solidFill>
                  <a:srgbClr val="336699"/>
                </a:solidFill>
                <a:latin typeface="Century Gothic" panose="020B0502020202020204" pitchFamily="34" charset="0"/>
              </a:rPr>
              <a:t>Within three hours of the Buffalo area, there are countless excellent, affordable DIII schools with successful athletic programs and great academics.</a:t>
            </a:r>
          </a:p>
        </p:txBody>
      </p:sp>
      <p:pic>
        <p:nvPicPr>
          <p:cNvPr id="13316" name="Picture 8" descr="soccer girls">
            <a:extLst>
              <a:ext uri="{FF2B5EF4-FFF2-40B4-BE49-F238E27FC236}">
                <a16:creationId xmlns:a16="http://schemas.microsoft.com/office/drawing/2014/main" id="{12F0AB9E-E30B-472D-88DE-0C4117D2A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1905000"/>
            <a:ext cx="38131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a:extLst>
              <a:ext uri="{FF2B5EF4-FFF2-40B4-BE49-F238E27FC236}">
                <a16:creationId xmlns:a16="http://schemas.microsoft.com/office/drawing/2014/main" id="{12683408-57B9-401E-9F22-334D62621F56}"/>
              </a:ext>
            </a:extLst>
          </p:cNvPr>
          <p:cNvSpPr>
            <a:spLocks noChangeArrowheads="1" noChangeShapeType="1" noTextEdit="1"/>
          </p:cNvSpPr>
          <p:nvPr/>
        </p:nvSpPr>
        <p:spPr bwMode="auto">
          <a:xfrm>
            <a:off x="685800" y="1295400"/>
            <a:ext cx="7696200" cy="914400"/>
          </a:xfrm>
          <a:prstGeom prst="rect">
            <a:avLst/>
          </a:prstGeom>
        </p:spPr>
        <p:txBody>
          <a:bodyPr wrap="none" fromWordArt="1">
            <a:prstTxWarp prst="textPlain">
              <a:avLst>
                <a:gd name="adj" fmla="val 50000"/>
              </a:avLst>
            </a:prstTxWarp>
          </a:bodyPr>
          <a:lstStyle/>
          <a:p>
            <a:pPr algn="ctr"/>
            <a:r>
              <a:rPr lang="en-US" sz="3600" kern="10">
                <a:ln w="19050">
                  <a:solidFill>
                    <a:srgbClr val="B2B2B2"/>
                  </a:solidFill>
                  <a:round/>
                  <a:headEnd/>
                  <a:tailEnd/>
                </a:ln>
                <a:solidFill>
                  <a:srgbClr val="000099"/>
                </a:solidFill>
                <a:effectLst>
                  <a:outerShdw dist="45791" dir="2021404" algn="ctr" rotWithShape="0">
                    <a:srgbClr val="9999FF"/>
                  </a:outerShdw>
                </a:effectLst>
                <a:latin typeface="Arial Black" panose="020B0A04020102020204" pitchFamily="34" charset="0"/>
              </a:rPr>
              <a:t>What is the NCAA </a:t>
            </a:r>
          </a:p>
          <a:p>
            <a:pPr algn="ctr"/>
            <a:r>
              <a:rPr lang="en-US" sz="3600" kern="10">
                <a:ln w="19050">
                  <a:solidFill>
                    <a:srgbClr val="B2B2B2"/>
                  </a:solidFill>
                  <a:round/>
                  <a:headEnd/>
                  <a:tailEnd/>
                </a:ln>
                <a:solidFill>
                  <a:srgbClr val="000099"/>
                </a:solidFill>
                <a:effectLst>
                  <a:outerShdw dist="45791" dir="2021404" algn="ctr" rotWithShape="0">
                    <a:srgbClr val="9999FF"/>
                  </a:outerShdw>
                </a:effectLst>
                <a:latin typeface="Arial Black" panose="020B0A04020102020204" pitchFamily="34" charset="0"/>
              </a:rPr>
              <a:t>Eligibility Center?</a:t>
            </a:r>
          </a:p>
        </p:txBody>
      </p:sp>
      <p:sp>
        <p:nvSpPr>
          <p:cNvPr id="14339" name="Text Box 3">
            <a:extLst>
              <a:ext uri="{FF2B5EF4-FFF2-40B4-BE49-F238E27FC236}">
                <a16:creationId xmlns:a16="http://schemas.microsoft.com/office/drawing/2014/main" id="{02A6DB05-A64A-4023-97B3-D2E515726F1E}"/>
              </a:ext>
            </a:extLst>
          </p:cNvPr>
          <p:cNvSpPr txBox="1">
            <a:spLocks noGrp="1" noChangeArrowheads="1"/>
          </p:cNvSpPr>
          <p:nvPr>
            <p:ph type="title" idx="4294967295"/>
          </p:nvPr>
        </p:nvSpPr>
        <p:spPr bwMode="auto">
          <a:xfrm>
            <a:off x="762000" y="2362200"/>
            <a:ext cx="7467600" cy="1373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336699"/>
                </a:solidFill>
                <a:effectLst/>
                <a:uLnTx/>
                <a:uFillTx/>
                <a:latin typeface="Century Gothic" panose="020B0502020202020204" pitchFamily="34" charset="0"/>
                <a:ea typeface="+mn-ea"/>
                <a:cs typeface="+mn-cs"/>
              </a:rPr>
              <a:t>NCAA department that determines freshmen initial eligibility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sng" strike="noStrike" kern="1200" cap="none" spc="0" normalizeH="0" baseline="0" noProof="0" dirty="0">
                <a:ln>
                  <a:noFill/>
                </a:ln>
                <a:solidFill>
                  <a:srgbClr val="336699"/>
                </a:solidFill>
                <a:effectLst/>
                <a:uLnTx/>
                <a:uFillTx/>
                <a:latin typeface="Century Gothic" panose="020B0502020202020204" pitchFamily="34" charset="0"/>
                <a:ea typeface="+mn-ea"/>
                <a:cs typeface="+mn-cs"/>
              </a:rPr>
              <a:t>Division I and II</a:t>
            </a:r>
            <a:r>
              <a:rPr kumimoji="0" lang="en-US" altLang="en-US" sz="2800" b="0" i="0" u="none" strike="noStrike" kern="1200" cap="none" spc="0" normalizeH="0" baseline="0" noProof="0" dirty="0">
                <a:ln>
                  <a:noFill/>
                </a:ln>
                <a:solidFill>
                  <a:srgbClr val="336699"/>
                </a:solidFill>
                <a:effectLst/>
                <a:uLnTx/>
                <a:uFillTx/>
                <a:latin typeface="Century Gothic" panose="020B0502020202020204" pitchFamily="34" charset="0"/>
                <a:ea typeface="+mn-ea"/>
                <a:cs typeface="+mn-cs"/>
              </a:rPr>
              <a:t> intercollegiate athletics.</a:t>
            </a:r>
          </a:p>
        </p:txBody>
      </p:sp>
      <p:pic>
        <p:nvPicPr>
          <p:cNvPr id="14340" name="Picture 6" descr="ncaa logo">
            <a:extLst>
              <a:ext uri="{FF2B5EF4-FFF2-40B4-BE49-F238E27FC236}">
                <a16:creationId xmlns:a16="http://schemas.microsoft.com/office/drawing/2014/main" id="{F9DAE0E1-8E62-4182-8B7F-98F6A99FC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3962400"/>
            <a:ext cx="3086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2150</TotalTime>
  <Words>1842</Words>
  <Application>Microsoft Office PowerPoint</Application>
  <PresentationFormat>On-screen Show (4:3)</PresentationFormat>
  <Paragraphs>307</Paragraphs>
  <Slides>38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Times New Roman</vt:lpstr>
      <vt:lpstr>Arial</vt:lpstr>
      <vt:lpstr>Constantia</vt:lpstr>
      <vt:lpstr>Franklin Gothic Book</vt:lpstr>
      <vt:lpstr>Brush Script MT</vt:lpstr>
      <vt:lpstr>Calibri</vt:lpstr>
      <vt:lpstr>Rage Italic</vt:lpstr>
      <vt:lpstr>Century Gothic</vt:lpstr>
      <vt:lpstr>Lucida Grande</vt:lpstr>
      <vt:lpstr>Arial, Geneva, sans-serif</vt:lpstr>
      <vt:lpstr>Wingdings</vt:lpstr>
      <vt:lpstr>Pushpin</vt:lpstr>
      <vt:lpstr>Kelly Cruttenden Associate Athletic Director for Compliance University at Buffalo Division of Athletics</vt:lpstr>
      <vt:lpstr>Eligibility Recruiting Scholarships</vt:lpstr>
      <vt:lpstr>what is the difference between DI and DII and DIII?</vt:lpstr>
      <vt:lpstr>DI scholarship limits</vt:lpstr>
      <vt:lpstr>DII scholarship limits</vt:lpstr>
      <vt:lpstr>what is the difference between DI and DII and DIII?</vt:lpstr>
      <vt:lpstr>what is the difference between DI and DII and DIII?</vt:lpstr>
      <vt:lpstr>DIII Athletics</vt:lpstr>
      <vt:lpstr>NCAA department that determines freshmen initial eligibility for  Division I and II intercollegiate athletics.</vt:lpstr>
      <vt:lpstr>Division I eligibility</vt:lpstr>
      <vt:lpstr>Division I core course requirements</vt:lpstr>
      <vt:lpstr>GPA/test score sliding scale--Division I</vt:lpstr>
      <vt:lpstr>Division II core course requirements</vt:lpstr>
      <vt:lpstr>Division II requirements</vt:lpstr>
      <vt:lpstr>New DI standard: </vt:lpstr>
      <vt:lpstr>Division III/junior college requirements</vt:lpstr>
      <vt:lpstr>Non-Qualifier</vt:lpstr>
      <vt:lpstr>Ncaa approved  classes</vt:lpstr>
      <vt:lpstr>Who should  register?</vt:lpstr>
      <vt:lpstr>Online  registration</vt:lpstr>
      <vt:lpstr>When to register</vt:lpstr>
      <vt:lpstr>DI Recruiting 101</vt:lpstr>
      <vt:lpstr>DI Recruiting 101</vt:lpstr>
      <vt:lpstr>recruiting  quick  tips</vt:lpstr>
      <vt:lpstr>stay in touch</vt:lpstr>
      <vt:lpstr>make calls</vt:lpstr>
      <vt:lpstr>take visits</vt:lpstr>
      <vt:lpstr>think about it...</vt:lpstr>
      <vt:lpstr>Scholarships:</vt:lpstr>
      <vt:lpstr>Scholarships:</vt:lpstr>
      <vt:lpstr>numbers</vt:lpstr>
      <vt:lpstr>numbers</vt:lpstr>
      <vt:lpstr>numbers</vt:lpstr>
      <vt:lpstr>do your homework</vt:lpstr>
      <vt:lpstr>do your homework</vt:lpstr>
      <vt:lpstr>admissions</vt:lpstr>
      <vt:lpstr>apply early!</vt:lpstr>
      <vt:lpstr>questions?</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NCAA Clearinghouse Presentation</dc:title>
  <dc:creator>Division of Athelics Universi</dc:creator>
  <cp:lastModifiedBy>Klapper, Emily</cp:lastModifiedBy>
  <cp:revision>187</cp:revision>
  <dcterms:created xsi:type="dcterms:W3CDTF">2001-01-19T20:23:44Z</dcterms:created>
  <dcterms:modified xsi:type="dcterms:W3CDTF">2023-02-24T15:05:31Z</dcterms:modified>
</cp:coreProperties>
</file>